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86" r:id="rId3"/>
    <p:sldId id="285" r:id="rId4"/>
    <p:sldId id="287" r:id="rId5"/>
    <p:sldId id="290" r:id="rId6"/>
    <p:sldId id="289" r:id="rId7"/>
    <p:sldId id="288" r:id="rId8"/>
    <p:sldId id="257" r:id="rId9"/>
    <p:sldId id="258" r:id="rId10"/>
    <p:sldId id="276" r:id="rId11"/>
    <p:sldId id="277" r:id="rId12"/>
    <p:sldId id="261" r:id="rId13"/>
    <p:sldId id="262" r:id="rId14"/>
    <p:sldId id="263" r:id="rId15"/>
    <p:sldId id="278" r:id="rId16"/>
    <p:sldId id="264" r:id="rId17"/>
    <p:sldId id="268" r:id="rId18"/>
    <p:sldId id="279" r:id="rId19"/>
    <p:sldId id="265" r:id="rId20"/>
    <p:sldId id="280" r:id="rId21"/>
    <p:sldId id="269" r:id="rId22"/>
    <p:sldId id="270" r:id="rId23"/>
    <p:sldId id="272" r:id="rId24"/>
    <p:sldId id="273" r:id="rId25"/>
    <p:sldId id="275" r:id="rId26"/>
    <p:sldId id="281" r:id="rId27"/>
    <p:sldId id="282" r:id="rId28"/>
    <p:sldId id="283" r:id="rId29"/>
    <p:sldId id="284" r:id="rId30"/>
    <p:sldId id="267"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44B1EAB-2B91-40A1-85A3-ED032C9BAA90}">
          <p14:sldIdLst>
            <p14:sldId id="256"/>
            <p14:sldId id="286"/>
            <p14:sldId id="285"/>
            <p14:sldId id="287"/>
            <p14:sldId id="290"/>
            <p14:sldId id="289"/>
            <p14:sldId id="288"/>
            <p14:sldId id="257"/>
            <p14:sldId id="258"/>
            <p14:sldId id="276"/>
            <p14:sldId id="277"/>
            <p14:sldId id="261"/>
            <p14:sldId id="262"/>
            <p14:sldId id="263"/>
            <p14:sldId id="278"/>
            <p14:sldId id="264"/>
            <p14:sldId id="268"/>
            <p14:sldId id="279"/>
            <p14:sldId id="265"/>
            <p14:sldId id="280"/>
            <p14:sldId id="269"/>
            <p14:sldId id="270"/>
            <p14:sldId id="272"/>
            <p14:sldId id="273"/>
            <p14:sldId id="275"/>
            <p14:sldId id="281"/>
            <p14:sldId id="282"/>
            <p14:sldId id="283"/>
            <p14:sldId id="284"/>
            <p14:sldId id="26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A013BA9-7D68-4EDE-81F6-78DA6252F664}" type="datetimeFigureOut">
              <a:rPr lang="en-CA" smtClean="0"/>
              <a:t>18/07/2011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9C7C633-63A9-4AD6-AEE8-635E88947615}" type="slidenum">
              <a:rPr lang="en-CA" smtClean="0"/>
              <a:t>‹#›</a:t>
            </a:fld>
            <a:endParaRPr lang="en-CA"/>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013BA9-7D68-4EDE-81F6-78DA6252F664}" type="datetimeFigureOut">
              <a:rPr lang="en-CA" smtClean="0"/>
              <a:t>18/07/2011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9C7C633-63A9-4AD6-AEE8-635E88947615}"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A013BA9-7D68-4EDE-81F6-78DA6252F664}" type="datetimeFigureOut">
              <a:rPr lang="en-CA" smtClean="0"/>
              <a:t>18/07/2011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9C7C633-63A9-4AD6-AEE8-635E88947615}"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013BA9-7D68-4EDE-81F6-78DA6252F664}" type="datetimeFigureOut">
              <a:rPr lang="en-CA" smtClean="0"/>
              <a:t>18/07/2011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9C7C633-63A9-4AD6-AEE8-635E88947615}"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013BA9-7D68-4EDE-81F6-78DA6252F664}" type="datetimeFigureOut">
              <a:rPr lang="en-CA" smtClean="0"/>
              <a:t>18/07/2011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9C7C633-63A9-4AD6-AEE8-635E88947615}" type="slidenum">
              <a:rPr lang="en-CA" smtClean="0"/>
              <a:t>‹#›</a:t>
            </a:fld>
            <a:endParaRPr lang="en-CA"/>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A013BA9-7D68-4EDE-81F6-78DA6252F664}" type="datetimeFigureOut">
              <a:rPr lang="en-CA" smtClean="0"/>
              <a:t>18/07/2011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9C7C633-63A9-4AD6-AEE8-635E88947615}"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A013BA9-7D68-4EDE-81F6-78DA6252F664}" type="datetimeFigureOut">
              <a:rPr lang="en-CA" smtClean="0"/>
              <a:t>18/07/2011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9C7C633-63A9-4AD6-AEE8-635E88947615}" type="slidenum">
              <a:rPr lang="en-CA" smtClean="0"/>
              <a:t>‹#›</a:t>
            </a:fld>
            <a:endParaRPr lang="en-CA"/>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A013BA9-7D68-4EDE-81F6-78DA6252F664}" type="datetimeFigureOut">
              <a:rPr lang="en-CA" smtClean="0"/>
              <a:t>18/07/2011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9C7C633-63A9-4AD6-AEE8-635E88947615}"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013BA9-7D68-4EDE-81F6-78DA6252F664}" type="datetimeFigureOut">
              <a:rPr lang="en-CA" smtClean="0"/>
              <a:t>18/07/2011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9C7C633-63A9-4AD6-AEE8-635E88947615}"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013BA9-7D68-4EDE-81F6-78DA6252F664}" type="datetimeFigureOut">
              <a:rPr lang="en-CA" smtClean="0"/>
              <a:t>18/07/2011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9C7C633-63A9-4AD6-AEE8-635E88947615}" type="slidenum">
              <a:rPr lang="en-CA" smtClean="0"/>
              <a:t>‹#›</a:t>
            </a:fld>
            <a:endParaRPr lang="en-CA"/>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013BA9-7D68-4EDE-81F6-78DA6252F664}" type="datetimeFigureOut">
              <a:rPr lang="en-CA" smtClean="0"/>
              <a:t>18/07/2011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9C7C633-63A9-4AD6-AEE8-635E88947615}" type="slidenum">
              <a:rPr lang="en-CA" smtClean="0"/>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0A013BA9-7D68-4EDE-81F6-78DA6252F664}" type="datetimeFigureOut">
              <a:rPr lang="en-CA" smtClean="0"/>
              <a:t>18/07/2011</a:t>
            </a:fld>
            <a:endParaRPr lang="en-CA"/>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CA"/>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E9C7C633-63A9-4AD6-AEE8-635E88947615}" type="slidenum">
              <a:rPr lang="en-CA" smtClean="0"/>
              <a:t>‹#›</a:t>
            </a:fld>
            <a:endParaRPr lang="en-C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upload.wikimedia.org/wikipedia/commons/5/5a/Phage2.JPG"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explorelearning.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1700808"/>
            <a:ext cx="8229600" cy="1828800"/>
          </a:xfrm>
        </p:spPr>
        <p:txBody>
          <a:bodyPr/>
          <a:lstStyle/>
          <a:p>
            <a:r>
              <a:rPr lang="en-CA" dirty="0" smtClean="0"/>
              <a:t>Reproduction in Microorganisms</a:t>
            </a:r>
            <a:endParaRPr lang="en-CA" dirty="0"/>
          </a:p>
        </p:txBody>
      </p:sp>
      <p:sp>
        <p:nvSpPr>
          <p:cNvPr id="3" name="Subtitle 2"/>
          <p:cNvSpPr>
            <a:spLocks noGrp="1"/>
          </p:cNvSpPr>
          <p:nvPr>
            <p:ph type="subTitle" idx="1"/>
          </p:nvPr>
        </p:nvSpPr>
        <p:spPr>
          <a:xfrm>
            <a:off x="835496" y="3656743"/>
            <a:ext cx="6400800" cy="792088"/>
          </a:xfrm>
        </p:spPr>
        <p:txBody>
          <a:bodyPr>
            <a:normAutofit fontScale="92500" lnSpcReduction="10000"/>
          </a:bodyPr>
          <a:lstStyle/>
          <a:p>
            <a:r>
              <a:rPr lang="en-CA" dirty="0" err="1" smtClean="0"/>
              <a:t>Vonetta</a:t>
            </a:r>
            <a:r>
              <a:rPr lang="en-CA" dirty="0" smtClean="0"/>
              <a:t> Clarke-Hart</a:t>
            </a:r>
          </a:p>
          <a:p>
            <a:r>
              <a:rPr lang="en-CA" dirty="0" smtClean="0"/>
              <a:t>Marta </a:t>
            </a:r>
            <a:r>
              <a:rPr lang="en-CA" dirty="0" err="1" smtClean="0"/>
              <a:t>Siemiginowski</a:t>
            </a:r>
            <a:endParaRPr lang="en-CA" dirty="0" smtClean="0"/>
          </a:p>
          <a:p>
            <a:endParaRPr lang="en-CA" dirty="0"/>
          </a:p>
        </p:txBody>
      </p:sp>
      <p:pic>
        <p:nvPicPr>
          <p:cNvPr id="1026" name="Picture 2" descr="http://t0.gstatic.com/images?q=tbn:ANd9GcRLNKf7xE-yEMQazisEaWdmzWYu1ZWbxxTRCxtauW4bhupYl4VtH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04664"/>
            <a:ext cx="1944216" cy="145628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t2.gstatic.com/images?q=tbn:ANd9GcR8Pncmx1VwOECBZXS043ik7kSM5pqy16reO6ipjnC2FhIM3on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088" y="4437112"/>
            <a:ext cx="3516726" cy="2232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34291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Sexual Reproduction</a:t>
            </a:r>
            <a:endParaRPr lang="en-CA" dirty="0"/>
          </a:p>
        </p:txBody>
      </p:sp>
      <p:sp>
        <p:nvSpPr>
          <p:cNvPr id="3" name="Content Placeholder 2"/>
          <p:cNvSpPr>
            <a:spLocks noGrp="1"/>
          </p:cNvSpPr>
          <p:nvPr>
            <p:ph idx="1"/>
          </p:nvPr>
        </p:nvSpPr>
        <p:spPr>
          <a:xfrm>
            <a:off x="457200" y="5229200"/>
            <a:ext cx="8229600" cy="896963"/>
          </a:xfrm>
        </p:spPr>
        <p:txBody>
          <a:bodyPr>
            <a:normAutofit fontScale="47500" lnSpcReduction="20000"/>
          </a:bodyPr>
          <a:lstStyle/>
          <a:p>
            <a:r>
              <a:rPr lang="en-CA" dirty="0"/>
              <a:t>http://www.google.ca/imgres?imgurl=http://www.ewart.org.uk/biology/pics/sexual.gif&amp;imgrefurl=http://www.ewart.org.uk/biology/index.php%3Fl%3D6&amp;usg=__bUlRNX_VkJgjxBa9q3eb3oW4hmI=&amp;h=217&amp;w=294&amp;sz=9&amp;hl=en&amp;start=21&amp;zoom=0&amp;tbnid=eoDGjl81SQmrMM:&amp;tbnh=85&amp;tbnw=115&amp;ei=ShEfTojnD8_ogQeB_IWUAw&amp;prev=/search%3Fq%3Dsexual%2Breproduction%26hl%3Den%26rls%3Dcom.microsoft:en-ca:IE-SearchBox%26biw%3D1366%26bih%3D587%26tbm%3Disch&amp;itbs=1&amp;iact=hc&amp;vpx=724&amp;vpy=187&amp;dur=47&amp;hovh=85&amp;hovw=115&amp;tx=71&amp;ty=62&amp;page=2&amp;ndsp=21&amp;ved=1t:429,r:3,s:21&amp;biw=1366&amp;bih=587</a:t>
            </a:r>
          </a:p>
        </p:txBody>
      </p:sp>
      <p:pic>
        <p:nvPicPr>
          <p:cNvPr id="2050" name="Picture 2" descr="http://t2.gstatic.com/images?q=tbn:ANd9GcQYao4nXUt3TWbISr9Xw8h9pwiWzKEUyP5auNHWDvs49bc_zZZ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2348880"/>
            <a:ext cx="3328417" cy="24601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08909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Asexual Reproduction</a:t>
            </a:r>
            <a:endParaRPr lang="en-CA" dirty="0"/>
          </a:p>
        </p:txBody>
      </p:sp>
      <p:sp>
        <p:nvSpPr>
          <p:cNvPr id="3" name="Content Placeholder 2"/>
          <p:cNvSpPr>
            <a:spLocks noGrp="1"/>
          </p:cNvSpPr>
          <p:nvPr>
            <p:ph idx="1"/>
          </p:nvPr>
        </p:nvSpPr>
        <p:spPr>
          <a:xfrm>
            <a:off x="343322" y="6309320"/>
            <a:ext cx="8229600" cy="464915"/>
          </a:xfrm>
        </p:spPr>
        <p:txBody>
          <a:bodyPr>
            <a:normAutofit fontScale="25000" lnSpcReduction="20000"/>
          </a:bodyPr>
          <a:lstStyle/>
          <a:p>
            <a:r>
              <a:rPr lang="en-CA" dirty="0"/>
              <a:t>http://www.google.ca/imgres?imgurl=http://4.bp.blogspot.com/_eJlc8xrzGnU/TQCw1kRvkZI/AAAAAAAAAGY/k04DFdCWFXQ/s1600/binary%252Bfission.jpg&amp;imgrefurl=http://ieshermanosbilingual.blogspot.com/2010/12/reproduction.html&amp;usg=__RmKAQx_0534lovRE8psFizoxZ9g=&amp;h=630&amp;w=730&amp;sz=45&amp;hl=en&amp;start=0&amp;zoom=1&amp;tbnid=Dtc3BdybdZSR3M:&amp;tbnh=137&amp;tbnw=159&amp;ei=jhEfTqDlGsiSgQfQxcC2Aw&amp;prev=/search%3Fq%3Dasexual%2Breproduction%26hl%3Den%26rls%3Dcom.microsoft:en-ca:IE-SearchBox%26biw%3D1366%26bih%3D587%26tbm%3Disch&amp;itbs=1&amp;iact=rc&amp;dur=250&amp;page=1&amp;ndsp=19&amp;ved=1t:429,r:13,s:0&amp;tx=64&amp;ty=60</a:t>
            </a:r>
          </a:p>
        </p:txBody>
      </p:sp>
      <p:pic>
        <p:nvPicPr>
          <p:cNvPr id="3074" name="Picture 2" descr="http://4.bp.blogspot.com/_eJlc8xrzGnU/TQCw1kRvkZI/AAAAAAAAAGY/k04DFdCWFXQ/s1600/binary%2Bfiss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268760"/>
            <a:ext cx="5676900" cy="4895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66712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err="1" smtClean="0"/>
              <a:t>Archae</a:t>
            </a:r>
            <a:r>
              <a:rPr lang="en-CA" dirty="0" smtClean="0"/>
              <a:t> and Bacteria</a:t>
            </a:r>
            <a:endParaRPr lang="en-CA" dirty="0"/>
          </a:p>
        </p:txBody>
      </p:sp>
      <p:sp>
        <p:nvSpPr>
          <p:cNvPr id="3" name="Content Placeholder 2"/>
          <p:cNvSpPr>
            <a:spLocks noGrp="1"/>
          </p:cNvSpPr>
          <p:nvPr>
            <p:ph idx="1"/>
          </p:nvPr>
        </p:nvSpPr>
        <p:spPr/>
        <p:txBody>
          <a:bodyPr/>
          <a:lstStyle/>
          <a:p>
            <a:r>
              <a:rPr lang="en-CA" dirty="0" smtClean="0"/>
              <a:t>Two ways to reproduce</a:t>
            </a:r>
          </a:p>
          <a:p>
            <a:endParaRPr lang="en-CA" dirty="0"/>
          </a:p>
          <a:p>
            <a:pPr marL="0" indent="0">
              <a:buNone/>
            </a:pPr>
            <a:r>
              <a:rPr lang="en-CA" dirty="0" smtClean="0"/>
              <a:t>	1. Binary Fission (asexual reproduction)</a:t>
            </a:r>
          </a:p>
          <a:p>
            <a:pPr marL="0" indent="0">
              <a:buNone/>
            </a:pPr>
            <a:r>
              <a:rPr lang="en-CA" dirty="0"/>
              <a:t>	</a:t>
            </a:r>
            <a:r>
              <a:rPr lang="en-CA" dirty="0" smtClean="0"/>
              <a:t>2. Conjugation (sexual reproduction)</a:t>
            </a:r>
            <a:endParaRPr lang="en-CA" dirty="0"/>
          </a:p>
        </p:txBody>
      </p:sp>
    </p:spTree>
    <p:extLst>
      <p:ext uri="{BB962C8B-B14F-4D97-AF65-F5344CB8AC3E}">
        <p14:creationId xmlns:p14="http://schemas.microsoft.com/office/powerpoint/2010/main" val="21879281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err="1" smtClean="0"/>
              <a:t>Archae</a:t>
            </a:r>
            <a:r>
              <a:rPr lang="en-CA" dirty="0" smtClean="0"/>
              <a:t> and Bacteria </a:t>
            </a:r>
            <a:r>
              <a:rPr lang="en-CA" dirty="0" err="1" smtClean="0"/>
              <a:t>con’t</a:t>
            </a:r>
            <a:endParaRPr lang="en-CA" dirty="0"/>
          </a:p>
        </p:txBody>
      </p:sp>
      <p:sp>
        <p:nvSpPr>
          <p:cNvPr id="3" name="Content Placeholder 2"/>
          <p:cNvSpPr>
            <a:spLocks noGrp="1"/>
          </p:cNvSpPr>
          <p:nvPr>
            <p:ph idx="1"/>
          </p:nvPr>
        </p:nvSpPr>
        <p:spPr>
          <a:xfrm>
            <a:off x="457200" y="1600200"/>
            <a:ext cx="8229600" cy="5257800"/>
          </a:xfrm>
        </p:spPr>
        <p:txBody>
          <a:bodyPr>
            <a:normAutofit/>
          </a:bodyPr>
          <a:lstStyle/>
          <a:p>
            <a:pPr marL="0" indent="0">
              <a:buNone/>
            </a:pPr>
            <a:r>
              <a:rPr lang="en-CA" dirty="0"/>
              <a:t>1. Binary Fission (asexual)</a:t>
            </a:r>
          </a:p>
          <a:p>
            <a:pPr lvl="1"/>
            <a:r>
              <a:rPr lang="en-CA" dirty="0" smtClean="0"/>
              <a:t>Single DNA reproduces</a:t>
            </a:r>
          </a:p>
          <a:p>
            <a:pPr lvl="1"/>
            <a:r>
              <a:rPr lang="en-CA" dirty="0" smtClean="0"/>
              <a:t>Produces a cross wall which divides the cell into two</a:t>
            </a:r>
          </a:p>
          <a:p>
            <a:pPr lvl="1"/>
            <a:endParaRPr lang="en-CA" dirty="0"/>
          </a:p>
          <a:p>
            <a:pPr lvl="1"/>
            <a:endParaRPr lang="en-CA" dirty="0" smtClean="0"/>
          </a:p>
          <a:p>
            <a:pPr lvl="1"/>
            <a:endParaRPr lang="en-CA" dirty="0"/>
          </a:p>
          <a:p>
            <a:pPr lvl="1"/>
            <a:endParaRPr lang="en-CA" dirty="0" smtClean="0"/>
          </a:p>
          <a:p>
            <a:pPr lvl="1"/>
            <a:endParaRPr lang="en-CA" dirty="0"/>
          </a:p>
          <a:p>
            <a:pPr lvl="1"/>
            <a:endParaRPr lang="en-CA" sz="1400" dirty="0" smtClean="0"/>
          </a:p>
          <a:p>
            <a:pPr lvl="1"/>
            <a:endParaRPr lang="en-CA" sz="1400" dirty="0" smtClean="0"/>
          </a:p>
          <a:p>
            <a:pPr lvl="1"/>
            <a:endParaRPr lang="en-CA" sz="1400" dirty="0"/>
          </a:p>
          <a:p>
            <a:pPr lvl="1"/>
            <a:endParaRPr lang="en-CA" sz="1400" dirty="0" smtClean="0"/>
          </a:p>
          <a:p>
            <a:pPr lvl="1"/>
            <a:endParaRPr lang="en-CA" sz="1400" dirty="0"/>
          </a:p>
          <a:p>
            <a:pPr lvl="1"/>
            <a:endParaRPr lang="en-CA" sz="1400" dirty="0" smtClean="0"/>
          </a:p>
          <a:p>
            <a:pPr lvl="1"/>
            <a:endParaRPr lang="en-CA" sz="1400" dirty="0"/>
          </a:p>
          <a:p>
            <a:pPr marL="274320" lvl="1" indent="0">
              <a:buNone/>
            </a:pPr>
            <a:r>
              <a:rPr lang="en-CA" sz="1400" dirty="0" smtClean="0"/>
              <a:t>http</a:t>
            </a:r>
            <a:r>
              <a:rPr lang="en-CA" sz="1400" dirty="0"/>
              <a:t>://www.biology-resources.com/drawing-paramecium-reproduction.html</a:t>
            </a:r>
          </a:p>
        </p:txBody>
      </p:sp>
      <p:pic>
        <p:nvPicPr>
          <p:cNvPr id="4098" name="Picture 2" descr="http://t0.gstatic.com/images?q=tbn:ANd9GcTdhr3Lu1bPleaG0ztm3p7kJV5KObucI3aDTQBuHlbwfvRR8nJxO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9872" y="3140968"/>
            <a:ext cx="3240360" cy="3197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13704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err="1" smtClean="0"/>
              <a:t>Archae</a:t>
            </a:r>
            <a:r>
              <a:rPr lang="en-CA" dirty="0" smtClean="0"/>
              <a:t> and Bacteria </a:t>
            </a:r>
            <a:r>
              <a:rPr lang="en-CA" dirty="0" err="1" smtClean="0"/>
              <a:t>con’t</a:t>
            </a:r>
            <a:endParaRPr lang="en-CA" dirty="0"/>
          </a:p>
        </p:txBody>
      </p:sp>
      <p:sp>
        <p:nvSpPr>
          <p:cNvPr id="3" name="Content Placeholder 2"/>
          <p:cNvSpPr>
            <a:spLocks noGrp="1"/>
          </p:cNvSpPr>
          <p:nvPr>
            <p:ph idx="1"/>
          </p:nvPr>
        </p:nvSpPr>
        <p:spPr/>
        <p:txBody>
          <a:bodyPr/>
          <a:lstStyle/>
          <a:p>
            <a:pPr marL="0" indent="0">
              <a:buNone/>
            </a:pPr>
            <a:r>
              <a:rPr lang="en-CA" dirty="0"/>
              <a:t>2. Conjugation (sexual)</a:t>
            </a:r>
          </a:p>
          <a:p>
            <a:pPr lvl="1"/>
            <a:r>
              <a:rPr lang="en-CA" dirty="0" smtClean="0"/>
              <a:t>Makes contact through a sex </a:t>
            </a:r>
            <a:r>
              <a:rPr lang="en-CA" dirty="0" err="1" smtClean="0"/>
              <a:t>pilus</a:t>
            </a:r>
            <a:r>
              <a:rPr lang="en-CA" dirty="0" smtClean="0"/>
              <a:t> (bridge)</a:t>
            </a:r>
          </a:p>
          <a:p>
            <a:pPr lvl="1"/>
            <a:r>
              <a:rPr lang="en-CA" dirty="0" smtClean="0"/>
              <a:t>Materials are exchanged</a:t>
            </a:r>
          </a:p>
          <a:p>
            <a:pPr lvl="1"/>
            <a:r>
              <a:rPr lang="en-CA" dirty="0" smtClean="0"/>
              <a:t>Last step they separate</a:t>
            </a:r>
            <a:endParaRPr lang="en-CA" dirty="0"/>
          </a:p>
        </p:txBody>
      </p:sp>
    </p:spTree>
    <p:extLst>
      <p:ext uri="{BB962C8B-B14F-4D97-AF65-F5344CB8AC3E}">
        <p14:creationId xmlns:p14="http://schemas.microsoft.com/office/powerpoint/2010/main" val="42246178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179" y="120937"/>
            <a:ext cx="8229600" cy="1143000"/>
          </a:xfrm>
        </p:spPr>
        <p:txBody>
          <a:bodyPr/>
          <a:lstStyle/>
          <a:p>
            <a:pPr algn="ctr"/>
            <a:r>
              <a:rPr lang="en-CA" dirty="0" err="1" smtClean="0"/>
              <a:t>Archae</a:t>
            </a:r>
            <a:r>
              <a:rPr lang="en-CA" dirty="0" smtClean="0"/>
              <a:t> and Bacteria </a:t>
            </a:r>
            <a:r>
              <a:rPr lang="en-CA" dirty="0" err="1" smtClean="0"/>
              <a:t>con’t</a:t>
            </a:r>
            <a:endParaRPr lang="en-CA" dirty="0"/>
          </a:p>
        </p:txBody>
      </p:sp>
      <p:sp>
        <p:nvSpPr>
          <p:cNvPr id="3" name="Content Placeholder 2"/>
          <p:cNvSpPr>
            <a:spLocks noGrp="1"/>
          </p:cNvSpPr>
          <p:nvPr>
            <p:ph idx="1"/>
          </p:nvPr>
        </p:nvSpPr>
        <p:spPr>
          <a:xfrm>
            <a:off x="374179" y="6237312"/>
            <a:ext cx="8229600" cy="620688"/>
          </a:xfrm>
        </p:spPr>
        <p:txBody>
          <a:bodyPr>
            <a:normAutofit lnSpcReduction="10000"/>
          </a:bodyPr>
          <a:lstStyle/>
          <a:p>
            <a:r>
              <a:rPr lang="en-CA" sz="700" dirty="0" smtClean="0"/>
              <a:t>http</a:t>
            </a:r>
            <a:r>
              <a:rPr lang="en-CA" sz="700" dirty="0"/>
              <a:t>://www.google.ca/imgres?imgurl=http://buffonescience9.wikispaces.com/file/view/Bacterial_Conjugation_1.jpg/210343672/Bacterial_Conjugation_1.jpg&amp;imgrefurl=http://buffonescience9.wikispaces.com/UNIT%2B7%2B-%2BTaxonomy&amp;usg=__t5G_reK05VjganV_uUlgdqU6zRc=&amp;h=425&amp;w=435&amp;sz=42&amp;hl=en&amp;start=67&amp;zoom=1&amp;tbnid=WyUZFQeu3uGafM:&amp;tbnh=131&amp;tbnw=134&amp;ei=JRIfTrSeFJKcgQfj4O2tAw&amp;prev=/search%3Fq%3Dconjugation%26hl%3Den%26rls%3Dcom.microsoft:en-ca:IE-SearchBox%26biw%3D1366%26bih%3D587%26tbm%3Disch&amp;itbs=1&amp;iact=rc&amp;dur=78&amp;page=4&amp;ndsp=22&amp;ved=1t:429,r:17,s:67&amp;tx=28&amp;ty=102</a:t>
            </a:r>
          </a:p>
        </p:txBody>
      </p:sp>
      <p:pic>
        <p:nvPicPr>
          <p:cNvPr id="6146" name="Picture 2" descr="http://buffonescience9.wikispaces.com/file/view/Bacterial_Conjugation_1.jpg/210343672/Bacterial_Conjugation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052736"/>
            <a:ext cx="5306566" cy="5184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75128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err="1" smtClean="0"/>
              <a:t>Archae</a:t>
            </a:r>
            <a:r>
              <a:rPr lang="en-CA" dirty="0" smtClean="0"/>
              <a:t> and Bacteria </a:t>
            </a:r>
            <a:r>
              <a:rPr lang="en-CA" dirty="0" err="1" smtClean="0"/>
              <a:t>Con’t</a:t>
            </a:r>
            <a:endParaRPr lang="en-CA" dirty="0"/>
          </a:p>
        </p:txBody>
      </p:sp>
      <p:sp>
        <p:nvSpPr>
          <p:cNvPr id="3" name="Content Placeholder 2"/>
          <p:cNvSpPr>
            <a:spLocks noGrp="1"/>
          </p:cNvSpPr>
          <p:nvPr>
            <p:ph idx="1"/>
          </p:nvPr>
        </p:nvSpPr>
        <p:spPr/>
        <p:txBody>
          <a:bodyPr>
            <a:normAutofit/>
          </a:bodyPr>
          <a:lstStyle/>
          <a:p>
            <a:pPr marL="0" indent="0" algn="ctr">
              <a:buNone/>
            </a:pPr>
            <a:endParaRPr lang="en-CA" sz="3600" dirty="0" smtClean="0"/>
          </a:p>
          <a:p>
            <a:pPr marL="0" indent="0" algn="ctr">
              <a:buNone/>
            </a:pPr>
            <a:r>
              <a:rPr lang="en-CA" sz="3200" dirty="0" smtClean="0"/>
              <a:t>If external environment changes too much, an endospore forms (dormant cell)…</a:t>
            </a:r>
            <a:endParaRPr lang="en-CA" sz="3200" dirty="0"/>
          </a:p>
        </p:txBody>
      </p:sp>
    </p:spTree>
    <p:extLst>
      <p:ext uri="{BB962C8B-B14F-4D97-AF65-F5344CB8AC3E}">
        <p14:creationId xmlns:p14="http://schemas.microsoft.com/office/powerpoint/2010/main" val="11760788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Protozoa</a:t>
            </a:r>
            <a:endParaRPr lang="en-CA" dirty="0"/>
          </a:p>
        </p:txBody>
      </p:sp>
      <p:sp>
        <p:nvSpPr>
          <p:cNvPr id="3" name="Content Placeholder 2"/>
          <p:cNvSpPr>
            <a:spLocks noGrp="1"/>
          </p:cNvSpPr>
          <p:nvPr>
            <p:ph idx="1"/>
          </p:nvPr>
        </p:nvSpPr>
        <p:spPr/>
        <p:txBody>
          <a:bodyPr>
            <a:normAutofit/>
          </a:bodyPr>
          <a:lstStyle/>
          <a:p>
            <a:r>
              <a:rPr lang="en-CA" dirty="0" smtClean="0"/>
              <a:t>reproduce </a:t>
            </a:r>
            <a:r>
              <a:rPr lang="en-CA" dirty="0"/>
              <a:t>by binary </a:t>
            </a:r>
            <a:r>
              <a:rPr lang="en-CA" dirty="0" smtClean="0"/>
              <a:t>fission </a:t>
            </a:r>
          </a:p>
          <a:p>
            <a:r>
              <a:rPr lang="en-CA" dirty="0" smtClean="0"/>
              <a:t>Sometimes reproduce </a:t>
            </a:r>
            <a:r>
              <a:rPr lang="en-CA" dirty="0"/>
              <a:t>by </a:t>
            </a:r>
            <a:r>
              <a:rPr lang="en-CA" dirty="0" err="1" smtClean="0"/>
              <a:t>schizogony</a:t>
            </a:r>
            <a:endParaRPr lang="en-CA" dirty="0" smtClean="0"/>
          </a:p>
          <a:p>
            <a:pPr lvl="1"/>
            <a:r>
              <a:rPr lang="en-CA" dirty="0" smtClean="0"/>
              <a:t>a </a:t>
            </a:r>
            <a:r>
              <a:rPr lang="en-CA" dirty="0"/>
              <a:t>multiple cellular </a:t>
            </a:r>
            <a:r>
              <a:rPr lang="en-CA" dirty="0" smtClean="0"/>
              <a:t>fission </a:t>
            </a:r>
          </a:p>
          <a:p>
            <a:pPr lvl="1"/>
            <a:r>
              <a:rPr lang="en-CA" dirty="0" smtClean="0"/>
              <a:t>cell's </a:t>
            </a:r>
            <a:r>
              <a:rPr lang="en-CA" dirty="0"/>
              <a:t>nucleus divides several times before the cell itself divides into multiple new </a:t>
            </a:r>
            <a:r>
              <a:rPr lang="en-CA" dirty="0" smtClean="0"/>
              <a:t>cells</a:t>
            </a:r>
          </a:p>
          <a:p>
            <a:pPr lvl="1"/>
            <a:r>
              <a:rPr lang="en-CA" dirty="0" smtClean="0"/>
              <a:t>each has its own nuclei </a:t>
            </a:r>
            <a:endParaRPr lang="en-CA" dirty="0"/>
          </a:p>
          <a:p>
            <a:r>
              <a:rPr lang="en-CA" dirty="0"/>
              <a:t>Some protozoans can reproduce </a:t>
            </a:r>
            <a:r>
              <a:rPr lang="en-CA" dirty="0" smtClean="0"/>
              <a:t>sexually</a:t>
            </a:r>
          </a:p>
          <a:p>
            <a:pPr lvl="1"/>
            <a:r>
              <a:rPr lang="en-CA" dirty="0" smtClean="0"/>
              <a:t>Form </a:t>
            </a:r>
            <a:r>
              <a:rPr lang="en-CA" dirty="0"/>
              <a:t>sex cells - gametes that fuse together, forming a new </a:t>
            </a:r>
            <a:r>
              <a:rPr lang="en-CA" dirty="0" smtClean="0"/>
              <a:t>organism </a:t>
            </a:r>
          </a:p>
          <a:p>
            <a:endParaRPr lang="en-CA" dirty="0"/>
          </a:p>
        </p:txBody>
      </p:sp>
    </p:spTree>
    <p:extLst>
      <p:ext uri="{BB962C8B-B14F-4D97-AF65-F5344CB8AC3E}">
        <p14:creationId xmlns:p14="http://schemas.microsoft.com/office/powerpoint/2010/main" val="27685166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01208"/>
            <a:ext cx="8229600" cy="1080120"/>
          </a:xfrm>
        </p:spPr>
        <p:txBody>
          <a:bodyPr>
            <a:normAutofit fontScale="47500" lnSpcReduction="20000"/>
          </a:bodyPr>
          <a:lstStyle/>
          <a:p>
            <a:pPr marL="0" indent="0">
              <a:buNone/>
            </a:pPr>
            <a:r>
              <a:rPr lang="en-CA" dirty="0"/>
              <a:t>http://www.google.ca/imgres?imgurl=http://course1.winona.edu/kbates/Parasitology/Images/schizogony.jpg&amp;imgrefurl=http://course1.winona.edu/kbates/Parasitology/overhead2-03.htm&amp;usg=__EX47_5wT09Hkr10AePwqbrjZ_Gk=&amp;h=235&amp;w=670&amp;sz=19&amp;hl=en&amp;start=0&amp;zoom=1&amp;tbnid=Nc-w-Opw3G2yKM:&amp;tbnh=76&amp;tbnw=216&amp;ei=gRQfTu_tIpDUgAetg_iuAw&amp;prev=/search%3Fq%3Dschizogony%26um%3D1%26hl%3Den%26biw%3D1366%26bih%3D587%26tbm%3Disch&amp;um=1&amp;itbs=1&amp;iact=rc&amp;dur=156&amp;page=1&amp;ndsp=21&amp;ved=1t:429,r:0,s:0&amp;tx=134&amp;ty=51</a:t>
            </a:r>
          </a:p>
        </p:txBody>
      </p:sp>
      <p:pic>
        <p:nvPicPr>
          <p:cNvPr id="7170" name="Picture 2" descr="http://course1.winona.edu/kbates/Parasitology/Images/schizogon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57" y="1686835"/>
            <a:ext cx="9073008" cy="318232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259632" y="476672"/>
            <a:ext cx="6408712" cy="1107996"/>
          </a:xfrm>
          <a:prstGeom prst="rect">
            <a:avLst/>
          </a:prstGeom>
          <a:noFill/>
        </p:spPr>
        <p:txBody>
          <a:bodyPr wrap="square" rtlCol="0">
            <a:spAutoFit/>
          </a:bodyPr>
          <a:lstStyle/>
          <a:p>
            <a:pPr algn="ctr"/>
            <a:r>
              <a:rPr lang="en-CA" sz="6600" dirty="0" err="1" smtClean="0">
                <a:solidFill>
                  <a:srgbClr val="FF0000"/>
                </a:solidFill>
              </a:rPr>
              <a:t>Schizogney</a:t>
            </a:r>
            <a:endParaRPr lang="en-CA" sz="2800" dirty="0">
              <a:solidFill>
                <a:srgbClr val="FF0000"/>
              </a:solidFill>
            </a:endParaRPr>
          </a:p>
        </p:txBody>
      </p:sp>
    </p:spTree>
    <p:extLst>
      <p:ext uri="{BB962C8B-B14F-4D97-AF65-F5344CB8AC3E}">
        <p14:creationId xmlns:p14="http://schemas.microsoft.com/office/powerpoint/2010/main" val="42433360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Fungi</a:t>
            </a:r>
            <a:endParaRPr lang="en-CA" dirty="0"/>
          </a:p>
        </p:txBody>
      </p:sp>
      <p:sp>
        <p:nvSpPr>
          <p:cNvPr id="3" name="Content Placeholder 2"/>
          <p:cNvSpPr>
            <a:spLocks noGrp="1"/>
          </p:cNvSpPr>
          <p:nvPr>
            <p:ph idx="1"/>
          </p:nvPr>
        </p:nvSpPr>
        <p:spPr>
          <a:xfrm>
            <a:off x="251520" y="1600200"/>
            <a:ext cx="8712968" cy="4525963"/>
          </a:xfrm>
        </p:spPr>
        <p:txBody>
          <a:bodyPr>
            <a:normAutofit/>
          </a:bodyPr>
          <a:lstStyle/>
          <a:p>
            <a:r>
              <a:rPr lang="en-CA" dirty="0" smtClean="0"/>
              <a:t>can </a:t>
            </a:r>
            <a:r>
              <a:rPr lang="en-CA" dirty="0"/>
              <a:t>reproduce both sexually and </a:t>
            </a:r>
            <a:r>
              <a:rPr lang="en-CA" dirty="0" smtClean="0"/>
              <a:t>asexually</a:t>
            </a:r>
          </a:p>
          <a:p>
            <a:pPr lvl="1"/>
            <a:r>
              <a:rPr lang="en-CA" dirty="0" smtClean="0"/>
              <a:t>asexual </a:t>
            </a:r>
            <a:r>
              <a:rPr lang="en-CA" dirty="0"/>
              <a:t>reproduction includes binary </a:t>
            </a:r>
            <a:r>
              <a:rPr lang="en-CA" dirty="0" smtClean="0"/>
              <a:t>fission and reproduction </a:t>
            </a:r>
            <a:r>
              <a:rPr lang="en-CA" dirty="0"/>
              <a:t>by </a:t>
            </a:r>
            <a:r>
              <a:rPr lang="en-CA" dirty="0" smtClean="0"/>
              <a:t>spores</a:t>
            </a:r>
          </a:p>
          <a:p>
            <a:pPr marL="457200" lvl="1" indent="0">
              <a:buNone/>
            </a:pPr>
            <a:endParaRPr lang="en-CA" dirty="0" smtClean="0"/>
          </a:p>
          <a:p>
            <a:r>
              <a:rPr lang="en-CA" dirty="0" smtClean="0"/>
              <a:t>Fungi produce </a:t>
            </a:r>
            <a:r>
              <a:rPr lang="en-CA" dirty="0"/>
              <a:t>spores that form in a capsule, called a </a:t>
            </a:r>
            <a:r>
              <a:rPr lang="en-CA" dirty="0" smtClean="0"/>
              <a:t>sporangium</a:t>
            </a:r>
          </a:p>
          <a:p>
            <a:pPr lvl="1"/>
            <a:r>
              <a:rPr lang="en-CA" dirty="0" smtClean="0"/>
              <a:t>When </a:t>
            </a:r>
            <a:r>
              <a:rPr lang="en-CA" dirty="0"/>
              <a:t>sporangium is mature </a:t>
            </a:r>
            <a:r>
              <a:rPr lang="en-CA" dirty="0" smtClean="0"/>
              <a:t>it </a:t>
            </a:r>
            <a:r>
              <a:rPr lang="en-CA" dirty="0"/>
              <a:t>opens </a:t>
            </a:r>
            <a:r>
              <a:rPr lang="en-CA" dirty="0" smtClean="0"/>
              <a:t>releasing spores </a:t>
            </a:r>
          </a:p>
          <a:p>
            <a:pPr lvl="2"/>
            <a:r>
              <a:rPr lang="en-CA" dirty="0" smtClean="0"/>
              <a:t>spores </a:t>
            </a:r>
            <a:r>
              <a:rPr lang="en-CA" dirty="0"/>
              <a:t>are the reproductive cells of </a:t>
            </a:r>
            <a:r>
              <a:rPr lang="en-CA" dirty="0" smtClean="0"/>
              <a:t>fungi</a:t>
            </a:r>
          </a:p>
          <a:p>
            <a:pPr lvl="1"/>
            <a:r>
              <a:rPr lang="en-CA" dirty="0" smtClean="0"/>
              <a:t>Each </a:t>
            </a:r>
            <a:r>
              <a:rPr lang="en-CA" dirty="0"/>
              <a:t>spore cell has a nucleus and dehydrated cytoplasm surrounded by a protective </a:t>
            </a:r>
            <a:r>
              <a:rPr lang="en-CA" dirty="0" smtClean="0"/>
              <a:t>coating</a:t>
            </a:r>
            <a:endParaRPr lang="en-CA" dirty="0"/>
          </a:p>
          <a:p>
            <a:pPr lvl="1"/>
            <a:r>
              <a:rPr lang="en-CA" dirty="0" smtClean="0"/>
              <a:t>can </a:t>
            </a:r>
            <a:r>
              <a:rPr lang="en-CA" dirty="0"/>
              <a:t>exist for </a:t>
            </a:r>
            <a:r>
              <a:rPr lang="en-CA" dirty="0" smtClean="0"/>
              <a:t>long time </a:t>
            </a:r>
            <a:r>
              <a:rPr lang="en-CA" dirty="0"/>
              <a:t>waiting for the right </a:t>
            </a:r>
            <a:r>
              <a:rPr lang="en-CA" dirty="0" smtClean="0"/>
              <a:t>conditions</a:t>
            </a:r>
            <a:endParaRPr lang="en-CA" dirty="0"/>
          </a:p>
          <a:p>
            <a:pPr lvl="1"/>
            <a:endParaRPr lang="en-CA" dirty="0" smtClean="0"/>
          </a:p>
        </p:txBody>
      </p:sp>
    </p:spTree>
    <p:extLst>
      <p:ext uri="{BB962C8B-B14F-4D97-AF65-F5344CB8AC3E}">
        <p14:creationId xmlns:p14="http://schemas.microsoft.com/office/powerpoint/2010/main" val="16695684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dirty="0" smtClean="0"/>
              <a:t>Reproduction In Microorganisms Lesson Outline</a:t>
            </a:r>
            <a:endParaRPr lang="en-CA" dirty="0"/>
          </a:p>
        </p:txBody>
      </p:sp>
      <p:sp>
        <p:nvSpPr>
          <p:cNvPr id="3" name="Content Placeholder 2"/>
          <p:cNvSpPr>
            <a:spLocks noGrp="1"/>
          </p:cNvSpPr>
          <p:nvPr>
            <p:ph idx="1"/>
          </p:nvPr>
        </p:nvSpPr>
        <p:spPr/>
        <p:txBody>
          <a:bodyPr>
            <a:normAutofit fontScale="92500" lnSpcReduction="10000"/>
          </a:bodyPr>
          <a:lstStyle/>
          <a:p>
            <a:pPr marL="0" indent="0">
              <a:buNone/>
            </a:pPr>
            <a:r>
              <a:rPr lang="en-CA" b="1" i="1" u="sng" dirty="0" smtClean="0"/>
              <a:t>Day 1: Lesson Day</a:t>
            </a:r>
          </a:p>
          <a:p>
            <a:pPr marL="0" indent="0">
              <a:buNone/>
            </a:pPr>
            <a:r>
              <a:rPr lang="en-CA" dirty="0" smtClean="0"/>
              <a:t>House Keeping/Attendance</a:t>
            </a:r>
          </a:p>
          <a:p>
            <a:pPr marL="0" indent="0">
              <a:buNone/>
            </a:pPr>
            <a:r>
              <a:rPr lang="en-CA" dirty="0" smtClean="0"/>
              <a:t>Recall activity through Q&amp;A session</a:t>
            </a:r>
          </a:p>
          <a:p>
            <a:pPr marL="0" indent="0">
              <a:buNone/>
            </a:pPr>
            <a:r>
              <a:rPr lang="en-CA" dirty="0"/>
              <a:t>	</a:t>
            </a:r>
            <a:r>
              <a:rPr lang="en-CA" dirty="0" smtClean="0"/>
              <a:t>	- what are microorganisms?</a:t>
            </a:r>
          </a:p>
          <a:p>
            <a:pPr marL="0" indent="0">
              <a:buNone/>
            </a:pPr>
            <a:r>
              <a:rPr lang="en-CA" dirty="0"/>
              <a:t>	</a:t>
            </a:r>
            <a:r>
              <a:rPr lang="en-CA" dirty="0" smtClean="0"/>
              <a:t>	- where can they live?</a:t>
            </a:r>
          </a:p>
          <a:p>
            <a:pPr marL="0" indent="0">
              <a:buNone/>
            </a:pPr>
            <a:r>
              <a:rPr lang="en-CA" dirty="0"/>
              <a:t>	</a:t>
            </a:r>
            <a:r>
              <a:rPr lang="en-CA" dirty="0" smtClean="0"/>
              <a:t>	- are they all bad for us? why?</a:t>
            </a:r>
          </a:p>
          <a:p>
            <a:pPr marL="0" indent="0">
              <a:buNone/>
            </a:pPr>
            <a:r>
              <a:rPr lang="en-CA" dirty="0" smtClean="0"/>
              <a:t>Go through PowerPoint Presentation</a:t>
            </a:r>
          </a:p>
          <a:p>
            <a:pPr marL="0" indent="0">
              <a:buNone/>
            </a:pPr>
            <a:endParaRPr lang="en-CA" dirty="0" smtClean="0"/>
          </a:p>
          <a:p>
            <a:pPr marL="0" indent="0">
              <a:buNone/>
            </a:pPr>
            <a:r>
              <a:rPr lang="en-CA" dirty="0" smtClean="0"/>
              <a:t>Evaluation will be on going and based on comprehension today</a:t>
            </a:r>
          </a:p>
          <a:p>
            <a:pPr marL="0" indent="0">
              <a:buNone/>
            </a:pPr>
            <a:endParaRPr lang="en-CA" dirty="0"/>
          </a:p>
          <a:p>
            <a:pPr marL="0" indent="0">
              <a:buNone/>
            </a:pPr>
            <a:r>
              <a:rPr lang="en-CA" dirty="0" smtClean="0"/>
              <a:t>Expectations met:</a:t>
            </a:r>
          </a:p>
          <a:p>
            <a:r>
              <a:rPr lang="en-CA" dirty="0"/>
              <a:t>C3.4 explain the different methods of </a:t>
            </a:r>
            <a:r>
              <a:rPr lang="en-CA" dirty="0" smtClean="0"/>
              <a:t>reproduction in </a:t>
            </a:r>
            <a:r>
              <a:rPr lang="en-CA" dirty="0"/>
              <a:t>various types of bacteria, viruses, and fungi</a:t>
            </a:r>
          </a:p>
        </p:txBody>
      </p:sp>
    </p:spTree>
    <p:extLst>
      <p:ext uri="{BB962C8B-B14F-4D97-AF65-F5344CB8AC3E}">
        <p14:creationId xmlns:p14="http://schemas.microsoft.com/office/powerpoint/2010/main" val="37737239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132437"/>
            <a:ext cx="8229600" cy="680939"/>
          </a:xfrm>
        </p:spPr>
        <p:txBody>
          <a:bodyPr>
            <a:normAutofit fontScale="32500" lnSpcReduction="20000"/>
          </a:bodyPr>
          <a:lstStyle/>
          <a:p>
            <a:pPr marL="0" indent="0">
              <a:buNone/>
            </a:pPr>
            <a:r>
              <a:rPr lang="en-CA" dirty="0"/>
              <a:t>http://www.google.ca/imgres?imgurl=http://www.plantpath.cornell.edu/glossary/images/zoospore.gif&amp;imgrefurl=http://www.plantpath.cornell.edu/glossary/defs_s.htm&amp;usg=__qC8cJJI1Cs7agDL0UZ3xSIkRlx8=&amp;h=206&amp;w=240&amp;sz=2&amp;hl=en&amp;start=22&amp;zoom=1&amp;tbnid=RpQp2UY8zqzm3M:&amp;tbnh=123&amp;tbnw=147&amp;ei=FRUfTvPBCsfZgAfakI2sAw&amp;prev=/search%3Fq%3Dsporangium%26um%3D1%26hl%3Den%26biw%3D1366%26bih%3D587%26tbm%3Disch&amp;um=1&amp;itbs=1&amp;iact=hc&amp;vpx=534&amp;vpy=298&amp;dur=218&amp;hovh=164&amp;hovw=192&amp;tx=115&amp;ty=86&amp;page=2&amp;ndsp=23&amp;ved=1t:429,r:18,s:22&amp;biw=1366&amp;bih=587</a:t>
            </a:r>
          </a:p>
        </p:txBody>
      </p:sp>
      <p:pic>
        <p:nvPicPr>
          <p:cNvPr id="8194" name="Picture 2" descr="http://www.plantpath.cornell.edu/glossary/images/zoospore.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1556792"/>
            <a:ext cx="5285247" cy="453650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331640" y="692696"/>
            <a:ext cx="6480720" cy="584775"/>
          </a:xfrm>
          <a:prstGeom prst="rect">
            <a:avLst/>
          </a:prstGeom>
          <a:noFill/>
        </p:spPr>
        <p:txBody>
          <a:bodyPr wrap="square" rtlCol="0">
            <a:spAutoFit/>
          </a:bodyPr>
          <a:lstStyle/>
          <a:p>
            <a:pPr algn="ctr"/>
            <a:r>
              <a:rPr lang="en-CA" sz="3200" dirty="0" smtClean="0">
                <a:solidFill>
                  <a:srgbClr val="FF0000"/>
                </a:solidFill>
              </a:rPr>
              <a:t>Sporangium</a:t>
            </a:r>
            <a:endParaRPr lang="en-CA" sz="3200" dirty="0">
              <a:solidFill>
                <a:srgbClr val="FF0000"/>
              </a:solidFill>
            </a:endParaRPr>
          </a:p>
        </p:txBody>
      </p:sp>
    </p:spTree>
    <p:extLst>
      <p:ext uri="{BB962C8B-B14F-4D97-AF65-F5344CB8AC3E}">
        <p14:creationId xmlns:p14="http://schemas.microsoft.com/office/powerpoint/2010/main" val="29412714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Fungi </a:t>
            </a:r>
            <a:r>
              <a:rPr lang="en-CA" dirty="0" err="1" smtClean="0"/>
              <a:t>con’t</a:t>
            </a:r>
            <a:endParaRPr lang="en-CA" dirty="0"/>
          </a:p>
        </p:txBody>
      </p:sp>
      <p:sp>
        <p:nvSpPr>
          <p:cNvPr id="3" name="Content Placeholder 2"/>
          <p:cNvSpPr>
            <a:spLocks noGrp="1"/>
          </p:cNvSpPr>
          <p:nvPr>
            <p:ph idx="1"/>
          </p:nvPr>
        </p:nvSpPr>
        <p:spPr/>
        <p:txBody>
          <a:bodyPr>
            <a:normAutofit/>
          </a:bodyPr>
          <a:lstStyle/>
          <a:p>
            <a:r>
              <a:rPr lang="en-CA" dirty="0" smtClean="0"/>
              <a:t>Fungi </a:t>
            </a:r>
            <a:r>
              <a:rPr lang="en-CA" dirty="0"/>
              <a:t>produce sexual and asexual </a:t>
            </a:r>
            <a:r>
              <a:rPr lang="en-CA" dirty="0" smtClean="0"/>
              <a:t>spores</a:t>
            </a:r>
            <a:endParaRPr lang="en-CA" dirty="0"/>
          </a:p>
          <a:p>
            <a:r>
              <a:rPr lang="en-CA" dirty="0"/>
              <a:t>There are no male or female </a:t>
            </a:r>
            <a:r>
              <a:rPr lang="en-CA" dirty="0" smtClean="0"/>
              <a:t>fungi</a:t>
            </a:r>
            <a:endParaRPr lang="en-CA" dirty="0"/>
          </a:p>
          <a:p>
            <a:r>
              <a:rPr lang="en-CA" dirty="0"/>
              <a:t>During sexual reproduction, two mating types, called plus (+) mating type and minus (-) mating </a:t>
            </a:r>
            <a:r>
              <a:rPr lang="en-CA" dirty="0" smtClean="0"/>
              <a:t>type</a:t>
            </a:r>
          </a:p>
          <a:p>
            <a:r>
              <a:rPr lang="en-CA" dirty="0" smtClean="0"/>
              <a:t>The plus and minus attract  and reproduce</a:t>
            </a:r>
            <a:endParaRPr lang="en-CA" dirty="0"/>
          </a:p>
          <a:p>
            <a:r>
              <a:rPr lang="en-CA" dirty="0"/>
              <a:t>Fungal spores can be found </a:t>
            </a:r>
            <a:r>
              <a:rPr lang="en-CA" dirty="0" smtClean="0"/>
              <a:t>everywhere</a:t>
            </a:r>
            <a:endParaRPr lang="en-CA" dirty="0"/>
          </a:p>
          <a:p>
            <a:endParaRPr lang="en-CA" dirty="0"/>
          </a:p>
        </p:txBody>
      </p:sp>
    </p:spTree>
    <p:extLst>
      <p:ext uri="{BB962C8B-B14F-4D97-AF65-F5344CB8AC3E}">
        <p14:creationId xmlns:p14="http://schemas.microsoft.com/office/powerpoint/2010/main" val="18585016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Viruses</a:t>
            </a:r>
            <a:endParaRPr lang="en-CA" dirty="0"/>
          </a:p>
        </p:txBody>
      </p:sp>
      <p:sp>
        <p:nvSpPr>
          <p:cNvPr id="3" name="Content Placeholder 2"/>
          <p:cNvSpPr>
            <a:spLocks noGrp="1"/>
          </p:cNvSpPr>
          <p:nvPr>
            <p:ph idx="1"/>
          </p:nvPr>
        </p:nvSpPr>
        <p:spPr/>
        <p:txBody>
          <a:bodyPr>
            <a:normAutofit/>
          </a:bodyPr>
          <a:lstStyle/>
          <a:p>
            <a:r>
              <a:rPr lang="en-CA" dirty="0" smtClean="0"/>
              <a:t>Can </a:t>
            </a:r>
            <a:r>
              <a:rPr lang="en-CA" dirty="0"/>
              <a:t>reproduce only in a host </a:t>
            </a:r>
            <a:r>
              <a:rPr lang="en-CA" dirty="0" smtClean="0"/>
              <a:t>cell</a:t>
            </a:r>
          </a:p>
          <a:p>
            <a:r>
              <a:rPr lang="en-CA" dirty="0" smtClean="0"/>
              <a:t>occurs spontaneously </a:t>
            </a:r>
          </a:p>
          <a:p>
            <a:r>
              <a:rPr lang="en-CA" dirty="0" smtClean="0"/>
              <a:t>Viruses </a:t>
            </a:r>
            <a:r>
              <a:rPr lang="en-CA" dirty="0"/>
              <a:t>mutate </a:t>
            </a:r>
            <a:r>
              <a:rPr lang="en-CA" dirty="0" smtClean="0"/>
              <a:t>easily </a:t>
            </a:r>
          </a:p>
          <a:p>
            <a:pPr lvl="1"/>
            <a:r>
              <a:rPr lang="en-CA" dirty="0" smtClean="0"/>
              <a:t>makes </a:t>
            </a:r>
            <a:r>
              <a:rPr lang="en-CA" dirty="0"/>
              <a:t>it difficult to fight some viral diseases because antibodies that worked for one </a:t>
            </a:r>
            <a:r>
              <a:rPr lang="en-CA" dirty="0" smtClean="0"/>
              <a:t>virus do </a:t>
            </a:r>
            <a:r>
              <a:rPr lang="en-CA" dirty="0"/>
              <a:t>not work for the new one. </a:t>
            </a:r>
            <a:endParaRPr lang="en-CA" dirty="0" smtClean="0"/>
          </a:p>
          <a:p>
            <a:pPr lvl="1"/>
            <a:r>
              <a:rPr lang="en-CA" dirty="0" smtClean="0"/>
              <a:t>Reason people </a:t>
            </a:r>
            <a:r>
              <a:rPr lang="en-CA" dirty="0"/>
              <a:t>get colds or flu every year. </a:t>
            </a:r>
          </a:p>
        </p:txBody>
      </p:sp>
    </p:spTree>
    <p:extLst>
      <p:ext uri="{BB962C8B-B14F-4D97-AF65-F5344CB8AC3E}">
        <p14:creationId xmlns:p14="http://schemas.microsoft.com/office/powerpoint/2010/main" val="4003181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Viruses </a:t>
            </a:r>
            <a:r>
              <a:rPr lang="en-CA" dirty="0" err="1" smtClean="0"/>
              <a:t>cont</a:t>
            </a:r>
            <a:endParaRPr lang="en-CA" dirty="0"/>
          </a:p>
        </p:txBody>
      </p:sp>
      <p:sp>
        <p:nvSpPr>
          <p:cNvPr id="3" name="Content Placeholder 2"/>
          <p:cNvSpPr>
            <a:spLocks noGrp="1"/>
          </p:cNvSpPr>
          <p:nvPr>
            <p:ph idx="1"/>
          </p:nvPr>
        </p:nvSpPr>
        <p:spPr/>
        <p:txBody>
          <a:bodyPr>
            <a:normAutofit/>
          </a:bodyPr>
          <a:lstStyle/>
          <a:p>
            <a:r>
              <a:rPr lang="en-CA" dirty="0" smtClean="0"/>
              <a:t>There are 2 cycles:</a:t>
            </a:r>
          </a:p>
          <a:p>
            <a:pPr marL="971550" lvl="1" indent="-514350">
              <a:buAutoNum type="arabicPeriod"/>
            </a:pPr>
            <a:r>
              <a:rPr lang="en-CA" u="sng" dirty="0" err="1" smtClean="0"/>
              <a:t>Lyctic</a:t>
            </a:r>
            <a:r>
              <a:rPr lang="en-CA" u="sng" dirty="0" smtClean="0"/>
              <a:t> cycle</a:t>
            </a:r>
            <a:r>
              <a:rPr lang="en-CA" dirty="0" smtClean="0"/>
              <a:t>: </a:t>
            </a:r>
            <a:r>
              <a:rPr lang="en-US" dirty="0" smtClean="0"/>
              <a:t>main method of viral replication; results in the destruction of the infected cell</a:t>
            </a:r>
            <a:endParaRPr lang="en-CA" dirty="0"/>
          </a:p>
          <a:p>
            <a:pPr marL="971550" lvl="1" indent="-514350">
              <a:buAutoNum type="arabicPeriod"/>
            </a:pPr>
            <a:r>
              <a:rPr lang="en-CA" u="sng" dirty="0" smtClean="0"/>
              <a:t>Lysogenic cycle</a:t>
            </a:r>
          </a:p>
          <a:p>
            <a:pPr lvl="3"/>
            <a:r>
              <a:rPr lang="en-CA" dirty="0" smtClean="0"/>
              <a:t>the virus co-exists with the cell and replicates as part of its DNA</a:t>
            </a:r>
          </a:p>
          <a:p>
            <a:pPr lvl="3"/>
            <a:r>
              <a:rPr lang="en-CA" dirty="0" smtClean="0"/>
              <a:t>Once a stress factor appears, the </a:t>
            </a:r>
            <a:r>
              <a:rPr lang="en-CA" dirty="0" err="1" smtClean="0"/>
              <a:t>lyctic</a:t>
            </a:r>
            <a:r>
              <a:rPr lang="en-CA" dirty="0" smtClean="0"/>
              <a:t> cycle re-starts</a:t>
            </a:r>
          </a:p>
          <a:p>
            <a:pPr lvl="3"/>
            <a:r>
              <a:rPr lang="en-CA" dirty="0"/>
              <a:t>Some cells </a:t>
            </a:r>
            <a:r>
              <a:rPr lang="en-CA" dirty="0" smtClean="0"/>
              <a:t>are </a:t>
            </a:r>
            <a:r>
              <a:rPr lang="en-CA" dirty="0"/>
              <a:t>not </a:t>
            </a:r>
            <a:r>
              <a:rPr lang="en-CA" dirty="0" smtClean="0"/>
              <a:t>destroyed </a:t>
            </a:r>
            <a:r>
              <a:rPr lang="en-CA" dirty="0"/>
              <a:t>immediately, they stay </a:t>
            </a:r>
            <a:r>
              <a:rPr lang="en-CA" dirty="0" err="1"/>
              <a:t>dorment</a:t>
            </a:r>
            <a:r>
              <a:rPr lang="en-CA" dirty="0"/>
              <a:t> (sleep) </a:t>
            </a:r>
          </a:p>
          <a:p>
            <a:endParaRPr lang="en-CA" dirty="0"/>
          </a:p>
        </p:txBody>
      </p:sp>
    </p:spTree>
    <p:extLst>
      <p:ext uri="{BB962C8B-B14F-4D97-AF65-F5344CB8AC3E}">
        <p14:creationId xmlns:p14="http://schemas.microsoft.com/office/powerpoint/2010/main" val="6512753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File:Phage2.JPG">
            <a:hlinkClick r:id="rId2"/>
          </p:cNvPr>
          <p:cNvPicPr>
            <a:picLocks noChangeAspect="1" noChangeArrowheads="1"/>
          </p:cNvPicPr>
          <p:nvPr/>
        </p:nvPicPr>
        <p:blipFill>
          <a:blip r:embed="rId3" cstate="print"/>
          <a:srcRect/>
          <a:stretch>
            <a:fillRect/>
          </a:stretch>
        </p:blipFill>
        <p:spPr bwMode="auto">
          <a:xfrm>
            <a:off x="1071538" y="404664"/>
            <a:ext cx="6753230" cy="6272133"/>
          </a:xfrm>
          <a:prstGeom prst="rect">
            <a:avLst/>
          </a:prstGeom>
          <a:noFill/>
        </p:spPr>
      </p:pic>
    </p:spTree>
    <p:extLst>
      <p:ext uri="{BB962C8B-B14F-4D97-AF65-F5344CB8AC3E}">
        <p14:creationId xmlns:p14="http://schemas.microsoft.com/office/powerpoint/2010/main" val="26851793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8082"/>
            <a:ext cx="8229600" cy="928670"/>
          </a:xfrm>
        </p:spPr>
        <p:txBody>
          <a:bodyPr>
            <a:normAutofit/>
          </a:bodyPr>
          <a:lstStyle/>
          <a:p>
            <a:pPr algn="ctr"/>
            <a:r>
              <a:rPr lang="en-CA" dirty="0" smtClean="0"/>
              <a:t>LYCTIC CYCLE</a:t>
            </a:r>
            <a:br>
              <a:rPr lang="en-CA" dirty="0" smtClean="0"/>
            </a:br>
            <a:r>
              <a:rPr lang="en-CA" sz="1400" dirty="0" smtClean="0"/>
              <a:t>(recreate the chart and complete diagrams in your notes)</a:t>
            </a:r>
            <a:endParaRPr lang="en-CA" dirty="0"/>
          </a:p>
        </p:txBody>
      </p:sp>
      <p:graphicFrame>
        <p:nvGraphicFramePr>
          <p:cNvPr id="5" name="Table 4"/>
          <p:cNvGraphicFramePr>
            <a:graphicFrameLocks noGrp="1"/>
          </p:cNvGraphicFramePr>
          <p:nvPr>
            <p:extLst>
              <p:ext uri="{D42A27DB-BD31-4B8C-83A1-F6EECF244321}">
                <p14:modId xmlns:p14="http://schemas.microsoft.com/office/powerpoint/2010/main" val="365263220"/>
              </p:ext>
            </p:extLst>
          </p:nvPr>
        </p:nvGraphicFramePr>
        <p:xfrm>
          <a:off x="72007" y="1124744"/>
          <a:ext cx="8964489" cy="5753664"/>
        </p:xfrm>
        <a:graphic>
          <a:graphicData uri="http://schemas.openxmlformats.org/drawingml/2006/table">
            <a:tbl>
              <a:tblPr firstRow="1" firstCol="1" lastRow="1" lastCol="1" bandRow="1" bandCol="1">
                <a:tableStyleId>{7E9639D4-E3E2-4D34-9284-5A2195B3D0D7}</a:tableStyleId>
              </a:tblPr>
              <a:tblGrid>
                <a:gridCol w="1849816"/>
                <a:gridCol w="3870382"/>
                <a:gridCol w="3244291"/>
              </a:tblGrid>
              <a:tr h="45840">
                <a:tc>
                  <a:txBody>
                    <a:bodyPr/>
                    <a:lstStyle/>
                    <a:p>
                      <a:pPr>
                        <a:spcAft>
                          <a:spcPts val="0"/>
                        </a:spcAft>
                      </a:pPr>
                      <a:r>
                        <a:rPr lang="en-CA" sz="600" dirty="0">
                          <a:effectLst/>
                        </a:rPr>
                        <a:t> </a:t>
                      </a:r>
                      <a:endParaRPr lang="en-CA" sz="600" dirty="0">
                        <a:effectLst/>
                        <a:latin typeface="Times New Roman"/>
                        <a:ea typeface="Times New Roman"/>
                      </a:endParaRPr>
                    </a:p>
                  </a:txBody>
                  <a:tcPr marL="37031" marR="37031" marT="0" marB="0"/>
                </a:tc>
                <a:tc>
                  <a:txBody>
                    <a:bodyPr/>
                    <a:lstStyle/>
                    <a:p>
                      <a:pPr algn="ctr">
                        <a:spcAft>
                          <a:spcPts val="0"/>
                        </a:spcAft>
                      </a:pPr>
                      <a:r>
                        <a:rPr lang="en-CA" sz="1200">
                          <a:effectLst/>
                        </a:rPr>
                        <a:t>Stage Diagram</a:t>
                      </a:r>
                      <a:endParaRPr lang="en-CA" sz="600">
                        <a:effectLst/>
                        <a:latin typeface="Times New Roman"/>
                        <a:ea typeface="Times New Roman"/>
                      </a:endParaRPr>
                    </a:p>
                  </a:txBody>
                  <a:tcPr marL="37031" marR="37031" marT="0" marB="0"/>
                </a:tc>
                <a:tc>
                  <a:txBody>
                    <a:bodyPr/>
                    <a:lstStyle/>
                    <a:p>
                      <a:pPr algn="ctr">
                        <a:spcAft>
                          <a:spcPts val="0"/>
                        </a:spcAft>
                      </a:pPr>
                      <a:r>
                        <a:rPr lang="en-CA" sz="1200">
                          <a:effectLst/>
                        </a:rPr>
                        <a:t>Stage Description</a:t>
                      </a:r>
                      <a:endParaRPr lang="en-CA" sz="600">
                        <a:effectLst/>
                        <a:latin typeface="Times New Roman"/>
                        <a:ea typeface="Times New Roman"/>
                      </a:endParaRPr>
                    </a:p>
                  </a:txBody>
                  <a:tcPr marL="37031" marR="37031" marT="0" marB="0"/>
                </a:tc>
              </a:tr>
              <a:tr h="1392696">
                <a:tc>
                  <a:txBody>
                    <a:bodyPr/>
                    <a:lstStyle/>
                    <a:p>
                      <a:pPr algn="ctr">
                        <a:spcAft>
                          <a:spcPts val="0"/>
                        </a:spcAft>
                      </a:pPr>
                      <a:r>
                        <a:rPr lang="en-CA" sz="1200" dirty="0">
                          <a:effectLst/>
                        </a:rPr>
                        <a:t>1</a:t>
                      </a:r>
                      <a:endParaRPr lang="en-CA" sz="600" dirty="0">
                        <a:effectLst/>
                        <a:latin typeface="Times New Roman"/>
                        <a:ea typeface="Times New Roman"/>
                      </a:endParaRPr>
                    </a:p>
                  </a:txBody>
                  <a:tcPr marL="37031" marR="37031" marT="0" marB="0" anchor="ctr"/>
                </a:tc>
                <a:tc>
                  <a:txBody>
                    <a:bodyPr/>
                    <a:lstStyle/>
                    <a:p>
                      <a:pPr>
                        <a:spcAft>
                          <a:spcPts val="0"/>
                        </a:spcAft>
                      </a:pPr>
                      <a:r>
                        <a:rPr lang="en-CA" sz="600" dirty="0">
                          <a:effectLst/>
                        </a:rPr>
                        <a:t> </a:t>
                      </a:r>
                    </a:p>
                    <a:p>
                      <a:pPr>
                        <a:spcAft>
                          <a:spcPts val="0"/>
                        </a:spcAft>
                      </a:pPr>
                      <a:r>
                        <a:rPr lang="en-CA" sz="600" dirty="0">
                          <a:effectLst/>
                        </a:rPr>
                        <a:t> </a:t>
                      </a:r>
                    </a:p>
                    <a:p>
                      <a:pPr>
                        <a:spcAft>
                          <a:spcPts val="0"/>
                        </a:spcAft>
                      </a:pPr>
                      <a:r>
                        <a:rPr lang="en-CA" sz="600" dirty="0">
                          <a:effectLst/>
                        </a:rPr>
                        <a:t> </a:t>
                      </a:r>
                    </a:p>
                    <a:p>
                      <a:pPr>
                        <a:spcAft>
                          <a:spcPts val="0"/>
                        </a:spcAft>
                      </a:pPr>
                      <a:r>
                        <a:rPr lang="en-CA" sz="600" dirty="0">
                          <a:effectLst/>
                        </a:rPr>
                        <a:t> </a:t>
                      </a:r>
                    </a:p>
                    <a:p>
                      <a:pPr>
                        <a:spcAft>
                          <a:spcPts val="0"/>
                        </a:spcAft>
                      </a:pPr>
                      <a:r>
                        <a:rPr lang="en-CA" sz="600" dirty="0">
                          <a:effectLst/>
                        </a:rPr>
                        <a:t> </a:t>
                      </a:r>
                    </a:p>
                    <a:p>
                      <a:pPr>
                        <a:spcAft>
                          <a:spcPts val="0"/>
                        </a:spcAft>
                      </a:pPr>
                      <a:r>
                        <a:rPr lang="en-CA" sz="600" dirty="0">
                          <a:effectLst/>
                        </a:rPr>
                        <a:t> </a:t>
                      </a:r>
                    </a:p>
                    <a:p>
                      <a:pPr>
                        <a:spcAft>
                          <a:spcPts val="0"/>
                        </a:spcAft>
                      </a:pPr>
                      <a:r>
                        <a:rPr lang="en-CA" sz="600" dirty="0">
                          <a:effectLst/>
                        </a:rPr>
                        <a:t> </a:t>
                      </a:r>
                    </a:p>
                    <a:p>
                      <a:pPr>
                        <a:spcAft>
                          <a:spcPts val="0"/>
                        </a:spcAft>
                      </a:pPr>
                      <a:r>
                        <a:rPr lang="en-CA" sz="600" dirty="0">
                          <a:effectLst/>
                        </a:rPr>
                        <a:t> </a:t>
                      </a:r>
                    </a:p>
                    <a:p>
                      <a:pPr>
                        <a:spcAft>
                          <a:spcPts val="0"/>
                        </a:spcAft>
                      </a:pPr>
                      <a:r>
                        <a:rPr lang="en-CA" sz="600" dirty="0">
                          <a:effectLst/>
                        </a:rPr>
                        <a:t> </a:t>
                      </a:r>
                    </a:p>
                    <a:p>
                      <a:pPr>
                        <a:spcAft>
                          <a:spcPts val="0"/>
                        </a:spcAft>
                      </a:pPr>
                      <a:r>
                        <a:rPr lang="en-CA" sz="600" dirty="0">
                          <a:effectLst/>
                        </a:rPr>
                        <a:t> </a:t>
                      </a:r>
                    </a:p>
                    <a:p>
                      <a:pPr>
                        <a:spcAft>
                          <a:spcPts val="0"/>
                        </a:spcAft>
                      </a:pPr>
                      <a:r>
                        <a:rPr lang="en-CA" sz="600" dirty="0">
                          <a:effectLst/>
                        </a:rPr>
                        <a:t> </a:t>
                      </a:r>
                      <a:endParaRPr lang="en-CA" sz="600" dirty="0">
                        <a:effectLst/>
                        <a:latin typeface="Times New Roman"/>
                        <a:ea typeface="Times New Roman"/>
                      </a:endParaRPr>
                    </a:p>
                  </a:txBody>
                  <a:tcPr marL="37031" marR="37031" marT="0" marB="0"/>
                </a:tc>
                <a:tc>
                  <a:txBody>
                    <a:bodyPr/>
                    <a:lstStyle/>
                    <a:p>
                      <a:pPr algn="ctr">
                        <a:spcAft>
                          <a:spcPts val="0"/>
                        </a:spcAft>
                      </a:pPr>
                      <a:r>
                        <a:rPr lang="en-CA" sz="1000" dirty="0">
                          <a:effectLst/>
                        </a:rPr>
                        <a:t>Attach and enter the bacteria- </a:t>
                      </a:r>
                      <a:endParaRPr lang="en-CA" sz="1000" dirty="0" smtClean="0">
                        <a:effectLst/>
                      </a:endParaRPr>
                    </a:p>
                    <a:p>
                      <a:pPr algn="ctr">
                        <a:spcAft>
                          <a:spcPts val="0"/>
                        </a:spcAft>
                      </a:pPr>
                      <a:r>
                        <a:rPr lang="en-CA" sz="1000" dirty="0" err="1" smtClean="0">
                          <a:effectLst/>
                        </a:rPr>
                        <a:t>ie</a:t>
                      </a:r>
                      <a:r>
                        <a:rPr lang="en-CA" sz="1000" dirty="0">
                          <a:effectLst/>
                        </a:rPr>
                        <a:t>. Recognize host cell and invade</a:t>
                      </a:r>
                      <a:endParaRPr lang="en-CA" sz="600" dirty="0">
                        <a:effectLst/>
                        <a:latin typeface="Times New Roman"/>
                        <a:ea typeface="Times New Roman"/>
                      </a:endParaRPr>
                    </a:p>
                  </a:txBody>
                  <a:tcPr marL="37031" marR="37031" marT="0" marB="0" anchor="ctr"/>
                </a:tc>
              </a:tr>
              <a:tr h="1392696">
                <a:tc>
                  <a:txBody>
                    <a:bodyPr/>
                    <a:lstStyle/>
                    <a:p>
                      <a:pPr algn="ctr">
                        <a:spcAft>
                          <a:spcPts val="0"/>
                        </a:spcAft>
                      </a:pPr>
                      <a:r>
                        <a:rPr lang="en-CA" sz="1200">
                          <a:effectLst/>
                        </a:rPr>
                        <a:t>2</a:t>
                      </a:r>
                      <a:endParaRPr lang="en-CA" sz="600">
                        <a:effectLst/>
                        <a:latin typeface="Times New Roman"/>
                        <a:ea typeface="Times New Roman"/>
                      </a:endParaRPr>
                    </a:p>
                  </a:txBody>
                  <a:tcPr marL="37031" marR="37031" marT="0" marB="0" anchor="ctr"/>
                </a:tc>
                <a:tc>
                  <a:txBody>
                    <a:bodyPr/>
                    <a:lstStyle/>
                    <a:p>
                      <a:pPr>
                        <a:spcAft>
                          <a:spcPts val="0"/>
                        </a:spcAft>
                      </a:pPr>
                      <a:r>
                        <a:rPr lang="en-CA" sz="600" dirty="0">
                          <a:effectLst/>
                        </a:rPr>
                        <a:t> </a:t>
                      </a:r>
                    </a:p>
                    <a:p>
                      <a:pPr>
                        <a:spcAft>
                          <a:spcPts val="0"/>
                        </a:spcAft>
                      </a:pPr>
                      <a:r>
                        <a:rPr lang="en-CA" sz="600" dirty="0">
                          <a:effectLst/>
                        </a:rPr>
                        <a:t> </a:t>
                      </a:r>
                    </a:p>
                    <a:p>
                      <a:pPr>
                        <a:spcAft>
                          <a:spcPts val="0"/>
                        </a:spcAft>
                      </a:pPr>
                      <a:r>
                        <a:rPr lang="en-CA" sz="600" dirty="0">
                          <a:effectLst/>
                        </a:rPr>
                        <a:t> </a:t>
                      </a:r>
                    </a:p>
                    <a:p>
                      <a:pPr>
                        <a:spcAft>
                          <a:spcPts val="0"/>
                        </a:spcAft>
                      </a:pPr>
                      <a:r>
                        <a:rPr lang="en-CA" sz="600" dirty="0">
                          <a:effectLst/>
                        </a:rPr>
                        <a:t> </a:t>
                      </a:r>
                    </a:p>
                    <a:p>
                      <a:pPr>
                        <a:spcAft>
                          <a:spcPts val="0"/>
                        </a:spcAft>
                      </a:pPr>
                      <a:r>
                        <a:rPr lang="en-CA" sz="600" dirty="0">
                          <a:effectLst/>
                        </a:rPr>
                        <a:t> </a:t>
                      </a:r>
                    </a:p>
                    <a:p>
                      <a:pPr>
                        <a:spcAft>
                          <a:spcPts val="0"/>
                        </a:spcAft>
                      </a:pPr>
                      <a:r>
                        <a:rPr lang="en-CA" sz="600" dirty="0">
                          <a:effectLst/>
                        </a:rPr>
                        <a:t> </a:t>
                      </a:r>
                    </a:p>
                    <a:p>
                      <a:pPr>
                        <a:spcAft>
                          <a:spcPts val="0"/>
                        </a:spcAft>
                      </a:pPr>
                      <a:r>
                        <a:rPr lang="en-CA" sz="600" dirty="0">
                          <a:effectLst/>
                        </a:rPr>
                        <a:t> </a:t>
                      </a:r>
                    </a:p>
                    <a:p>
                      <a:pPr>
                        <a:spcAft>
                          <a:spcPts val="0"/>
                        </a:spcAft>
                      </a:pPr>
                      <a:r>
                        <a:rPr lang="en-CA" sz="600" dirty="0">
                          <a:effectLst/>
                        </a:rPr>
                        <a:t> </a:t>
                      </a:r>
                    </a:p>
                    <a:p>
                      <a:pPr>
                        <a:spcAft>
                          <a:spcPts val="0"/>
                        </a:spcAft>
                      </a:pPr>
                      <a:r>
                        <a:rPr lang="en-CA" sz="600" dirty="0">
                          <a:effectLst/>
                        </a:rPr>
                        <a:t> </a:t>
                      </a:r>
                    </a:p>
                    <a:p>
                      <a:pPr>
                        <a:spcAft>
                          <a:spcPts val="0"/>
                        </a:spcAft>
                      </a:pPr>
                      <a:r>
                        <a:rPr lang="en-CA" sz="600" dirty="0">
                          <a:effectLst/>
                        </a:rPr>
                        <a:t> </a:t>
                      </a:r>
                    </a:p>
                    <a:p>
                      <a:pPr>
                        <a:spcAft>
                          <a:spcPts val="0"/>
                        </a:spcAft>
                      </a:pPr>
                      <a:r>
                        <a:rPr lang="en-CA" sz="600" dirty="0">
                          <a:effectLst/>
                        </a:rPr>
                        <a:t> </a:t>
                      </a:r>
                      <a:endParaRPr lang="en-CA" sz="600" dirty="0">
                        <a:effectLst/>
                        <a:latin typeface="Times New Roman"/>
                        <a:ea typeface="Times New Roman"/>
                      </a:endParaRPr>
                    </a:p>
                  </a:txBody>
                  <a:tcPr marL="37031" marR="37031" marT="0" marB="0"/>
                </a:tc>
                <a:tc>
                  <a:txBody>
                    <a:bodyPr/>
                    <a:lstStyle/>
                    <a:p>
                      <a:pPr algn="ctr">
                        <a:spcAft>
                          <a:spcPts val="0"/>
                        </a:spcAft>
                      </a:pPr>
                      <a:r>
                        <a:rPr lang="en-CA" sz="1000" dirty="0">
                          <a:effectLst/>
                        </a:rPr>
                        <a:t>Replicate the RNA/DNA of the </a:t>
                      </a:r>
                      <a:r>
                        <a:rPr lang="en-CA" sz="1000" dirty="0" err="1">
                          <a:effectLst/>
                        </a:rPr>
                        <a:t>bacteriophage</a:t>
                      </a:r>
                      <a:endParaRPr lang="en-CA" sz="600" dirty="0">
                        <a:effectLst/>
                        <a:latin typeface="Times New Roman"/>
                        <a:ea typeface="Times New Roman"/>
                      </a:endParaRPr>
                    </a:p>
                  </a:txBody>
                  <a:tcPr marL="37031" marR="37031" marT="0" marB="0" anchor="ctr"/>
                </a:tc>
              </a:tr>
              <a:tr h="1392696">
                <a:tc>
                  <a:txBody>
                    <a:bodyPr/>
                    <a:lstStyle/>
                    <a:p>
                      <a:pPr algn="ctr">
                        <a:spcAft>
                          <a:spcPts val="0"/>
                        </a:spcAft>
                      </a:pPr>
                      <a:r>
                        <a:rPr lang="en-CA" sz="1200">
                          <a:effectLst/>
                        </a:rPr>
                        <a:t>3</a:t>
                      </a:r>
                      <a:endParaRPr lang="en-CA" sz="600">
                        <a:effectLst/>
                        <a:latin typeface="Times New Roman"/>
                        <a:ea typeface="Times New Roman"/>
                      </a:endParaRPr>
                    </a:p>
                  </a:txBody>
                  <a:tcPr marL="37031" marR="37031" marT="0" marB="0" anchor="ctr"/>
                </a:tc>
                <a:tc>
                  <a:txBody>
                    <a:bodyPr/>
                    <a:lstStyle/>
                    <a:p>
                      <a:pPr>
                        <a:spcAft>
                          <a:spcPts val="0"/>
                        </a:spcAft>
                      </a:pPr>
                      <a:r>
                        <a:rPr lang="en-CA" sz="600">
                          <a:effectLst/>
                        </a:rPr>
                        <a:t> </a:t>
                      </a:r>
                    </a:p>
                    <a:p>
                      <a:pPr>
                        <a:spcAft>
                          <a:spcPts val="0"/>
                        </a:spcAft>
                      </a:pPr>
                      <a:r>
                        <a:rPr lang="en-CA" sz="600">
                          <a:effectLst/>
                        </a:rPr>
                        <a:t> </a:t>
                      </a:r>
                    </a:p>
                    <a:p>
                      <a:pPr>
                        <a:spcAft>
                          <a:spcPts val="0"/>
                        </a:spcAft>
                      </a:pPr>
                      <a:r>
                        <a:rPr lang="en-CA" sz="600">
                          <a:effectLst/>
                        </a:rPr>
                        <a:t> </a:t>
                      </a:r>
                    </a:p>
                    <a:p>
                      <a:pPr>
                        <a:spcAft>
                          <a:spcPts val="0"/>
                        </a:spcAft>
                      </a:pPr>
                      <a:r>
                        <a:rPr lang="en-CA" sz="600">
                          <a:effectLst/>
                        </a:rPr>
                        <a:t> </a:t>
                      </a:r>
                    </a:p>
                    <a:p>
                      <a:pPr>
                        <a:spcAft>
                          <a:spcPts val="0"/>
                        </a:spcAft>
                      </a:pPr>
                      <a:r>
                        <a:rPr lang="en-CA" sz="600">
                          <a:effectLst/>
                        </a:rPr>
                        <a:t> </a:t>
                      </a:r>
                    </a:p>
                    <a:p>
                      <a:pPr>
                        <a:spcAft>
                          <a:spcPts val="0"/>
                        </a:spcAft>
                      </a:pPr>
                      <a:r>
                        <a:rPr lang="en-CA" sz="600">
                          <a:effectLst/>
                        </a:rPr>
                        <a:t> </a:t>
                      </a:r>
                    </a:p>
                    <a:p>
                      <a:pPr>
                        <a:spcAft>
                          <a:spcPts val="0"/>
                        </a:spcAft>
                      </a:pPr>
                      <a:r>
                        <a:rPr lang="en-CA" sz="600">
                          <a:effectLst/>
                        </a:rPr>
                        <a:t> </a:t>
                      </a:r>
                    </a:p>
                    <a:p>
                      <a:pPr>
                        <a:spcAft>
                          <a:spcPts val="0"/>
                        </a:spcAft>
                      </a:pPr>
                      <a:r>
                        <a:rPr lang="en-CA" sz="600">
                          <a:effectLst/>
                        </a:rPr>
                        <a:t> </a:t>
                      </a:r>
                    </a:p>
                    <a:p>
                      <a:pPr>
                        <a:spcAft>
                          <a:spcPts val="0"/>
                        </a:spcAft>
                      </a:pPr>
                      <a:r>
                        <a:rPr lang="en-CA" sz="600">
                          <a:effectLst/>
                        </a:rPr>
                        <a:t> </a:t>
                      </a:r>
                    </a:p>
                    <a:p>
                      <a:pPr>
                        <a:spcAft>
                          <a:spcPts val="0"/>
                        </a:spcAft>
                      </a:pPr>
                      <a:r>
                        <a:rPr lang="en-CA" sz="600">
                          <a:effectLst/>
                        </a:rPr>
                        <a:t> </a:t>
                      </a:r>
                    </a:p>
                    <a:p>
                      <a:pPr>
                        <a:spcAft>
                          <a:spcPts val="0"/>
                        </a:spcAft>
                      </a:pPr>
                      <a:r>
                        <a:rPr lang="en-CA" sz="600">
                          <a:effectLst/>
                        </a:rPr>
                        <a:t> </a:t>
                      </a:r>
                      <a:endParaRPr lang="en-CA" sz="600">
                        <a:effectLst/>
                        <a:latin typeface="Times New Roman"/>
                        <a:ea typeface="Times New Roman"/>
                      </a:endParaRPr>
                    </a:p>
                  </a:txBody>
                  <a:tcPr marL="37031" marR="37031" marT="0" marB="0"/>
                </a:tc>
                <a:tc>
                  <a:txBody>
                    <a:bodyPr/>
                    <a:lstStyle/>
                    <a:p>
                      <a:pPr algn="ctr">
                        <a:spcAft>
                          <a:spcPts val="0"/>
                        </a:spcAft>
                      </a:pPr>
                      <a:r>
                        <a:rPr lang="en-CA" sz="1000" dirty="0">
                          <a:effectLst/>
                        </a:rPr>
                        <a:t>Assemble the protein and genetic material of the new </a:t>
                      </a:r>
                      <a:r>
                        <a:rPr lang="en-CA" sz="1000" dirty="0" err="1">
                          <a:effectLst/>
                        </a:rPr>
                        <a:t>bacteriophages</a:t>
                      </a:r>
                      <a:r>
                        <a:rPr lang="en-CA" sz="1000" dirty="0">
                          <a:effectLst/>
                        </a:rPr>
                        <a:t>.</a:t>
                      </a:r>
                      <a:endParaRPr lang="en-CA" sz="600" dirty="0">
                        <a:effectLst/>
                        <a:latin typeface="Times New Roman"/>
                        <a:ea typeface="Times New Roman"/>
                      </a:endParaRPr>
                    </a:p>
                  </a:txBody>
                  <a:tcPr marL="37031" marR="37031" marT="0" marB="0" anchor="ctr"/>
                </a:tc>
              </a:tr>
              <a:tr h="1392696">
                <a:tc>
                  <a:txBody>
                    <a:bodyPr/>
                    <a:lstStyle/>
                    <a:p>
                      <a:pPr algn="ctr">
                        <a:spcAft>
                          <a:spcPts val="0"/>
                        </a:spcAft>
                      </a:pPr>
                      <a:r>
                        <a:rPr lang="en-CA" sz="1200">
                          <a:effectLst/>
                        </a:rPr>
                        <a:t>4</a:t>
                      </a:r>
                      <a:endParaRPr lang="en-CA" sz="600">
                        <a:effectLst/>
                        <a:latin typeface="Times New Roman"/>
                        <a:ea typeface="Times New Roman"/>
                      </a:endParaRPr>
                    </a:p>
                  </a:txBody>
                  <a:tcPr marL="37031" marR="37031" marT="0" marB="0" anchor="ctr"/>
                </a:tc>
                <a:tc>
                  <a:txBody>
                    <a:bodyPr/>
                    <a:lstStyle/>
                    <a:p>
                      <a:pPr>
                        <a:spcAft>
                          <a:spcPts val="0"/>
                        </a:spcAft>
                      </a:pPr>
                      <a:r>
                        <a:rPr lang="en-CA" sz="600" dirty="0">
                          <a:effectLst/>
                        </a:rPr>
                        <a:t> </a:t>
                      </a:r>
                    </a:p>
                    <a:p>
                      <a:pPr>
                        <a:spcAft>
                          <a:spcPts val="0"/>
                        </a:spcAft>
                      </a:pPr>
                      <a:r>
                        <a:rPr lang="en-CA" sz="600" dirty="0">
                          <a:effectLst/>
                        </a:rPr>
                        <a:t> </a:t>
                      </a:r>
                    </a:p>
                    <a:p>
                      <a:pPr>
                        <a:spcAft>
                          <a:spcPts val="0"/>
                        </a:spcAft>
                      </a:pPr>
                      <a:r>
                        <a:rPr lang="en-CA" sz="600" dirty="0">
                          <a:effectLst/>
                        </a:rPr>
                        <a:t> </a:t>
                      </a:r>
                    </a:p>
                    <a:p>
                      <a:pPr>
                        <a:spcAft>
                          <a:spcPts val="0"/>
                        </a:spcAft>
                      </a:pPr>
                      <a:r>
                        <a:rPr lang="en-CA" sz="600" dirty="0">
                          <a:effectLst/>
                        </a:rPr>
                        <a:t> </a:t>
                      </a:r>
                    </a:p>
                    <a:p>
                      <a:pPr>
                        <a:spcAft>
                          <a:spcPts val="0"/>
                        </a:spcAft>
                      </a:pPr>
                      <a:r>
                        <a:rPr lang="en-CA" sz="600" dirty="0">
                          <a:effectLst/>
                        </a:rPr>
                        <a:t> </a:t>
                      </a:r>
                    </a:p>
                    <a:p>
                      <a:pPr>
                        <a:spcAft>
                          <a:spcPts val="0"/>
                        </a:spcAft>
                      </a:pPr>
                      <a:r>
                        <a:rPr lang="en-CA" sz="600" dirty="0">
                          <a:effectLst/>
                        </a:rPr>
                        <a:t> </a:t>
                      </a:r>
                    </a:p>
                    <a:p>
                      <a:pPr>
                        <a:spcAft>
                          <a:spcPts val="0"/>
                        </a:spcAft>
                      </a:pPr>
                      <a:r>
                        <a:rPr lang="en-CA" sz="600" dirty="0">
                          <a:effectLst/>
                        </a:rPr>
                        <a:t> </a:t>
                      </a:r>
                    </a:p>
                    <a:p>
                      <a:pPr>
                        <a:spcAft>
                          <a:spcPts val="0"/>
                        </a:spcAft>
                      </a:pPr>
                      <a:r>
                        <a:rPr lang="en-CA" sz="600" dirty="0">
                          <a:effectLst/>
                        </a:rPr>
                        <a:t> </a:t>
                      </a:r>
                    </a:p>
                    <a:p>
                      <a:pPr>
                        <a:spcAft>
                          <a:spcPts val="0"/>
                        </a:spcAft>
                      </a:pPr>
                      <a:r>
                        <a:rPr lang="en-CA" sz="600" dirty="0">
                          <a:effectLst/>
                        </a:rPr>
                        <a:t> </a:t>
                      </a:r>
                    </a:p>
                    <a:p>
                      <a:pPr>
                        <a:spcAft>
                          <a:spcPts val="0"/>
                        </a:spcAft>
                      </a:pPr>
                      <a:r>
                        <a:rPr lang="en-CA" sz="600" dirty="0">
                          <a:effectLst/>
                        </a:rPr>
                        <a:t> </a:t>
                      </a:r>
                    </a:p>
                    <a:p>
                      <a:pPr>
                        <a:spcAft>
                          <a:spcPts val="0"/>
                        </a:spcAft>
                      </a:pPr>
                      <a:r>
                        <a:rPr lang="en-CA" sz="600" dirty="0">
                          <a:effectLst/>
                        </a:rPr>
                        <a:t> </a:t>
                      </a:r>
                      <a:endParaRPr lang="en-CA" sz="600" dirty="0">
                        <a:effectLst/>
                        <a:latin typeface="Times New Roman"/>
                        <a:ea typeface="Times New Roman"/>
                      </a:endParaRPr>
                    </a:p>
                  </a:txBody>
                  <a:tcPr marL="37031" marR="37031" marT="0" marB="0"/>
                </a:tc>
                <a:tc>
                  <a:txBody>
                    <a:bodyPr/>
                    <a:lstStyle/>
                    <a:p>
                      <a:pPr algn="ctr">
                        <a:spcAft>
                          <a:spcPts val="0"/>
                        </a:spcAft>
                      </a:pPr>
                      <a:r>
                        <a:rPr lang="en-CA" sz="1000" dirty="0">
                          <a:effectLst/>
                        </a:rPr>
                        <a:t>Release of new virus particles.  This is called </a:t>
                      </a:r>
                      <a:r>
                        <a:rPr lang="en-CA" sz="1000" dirty="0" err="1">
                          <a:effectLst/>
                        </a:rPr>
                        <a:t>lysis</a:t>
                      </a:r>
                      <a:r>
                        <a:rPr lang="en-CA" sz="1000" dirty="0">
                          <a:effectLst/>
                        </a:rPr>
                        <a:t>.</a:t>
                      </a:r>
                      <a:endParaRPr lang="en-CA" sz="600" dirty="0">
                        <a:effectLst/>
                        <a:latin typeface="Times New Roman"/>
                        <a:ea typeface="Times New Roman"/>
                      </a:endParaRPr>
                    </a:p>
                  </a:txBody>
                  <a:tcPr marL="37031" marR="37031" marT="0" marB="0" anchor="ctr"/>
                </a:tc>
              </a:tr>
            </a:tbl>
          </a:graphicData>
        </a:graphic>
      </p:graphicFrame>
    </p:spTree>
    <p:extLst>
      <p:ext uri="{BB962C8B-B14F-4D97-AF65-F5344CB8AC3E}">
        <p14:creationId xmlns:p14="http://schemas.microsoft.com/office/powerpoint/2010/main" val="23287378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628800"/>
            <a:ext cx="8229600" cy="1143000"/>
          </a:xfrm>
        </p:spPr>
        <p:txBody>
          <a:bodyPr/>
          <a:lstStyle/>
          <a:p>
            <a:r>
              <a:rPr lang="en-CA" dirty="0" smtClean="0"/>
              <a:t>Bacteria as…</a:t>
            </a:r>
            <a:endParaRPr lang="en-CA" dirty="0"/>
          </a:p>
        </p:txBody>
      </p:sp>
      <p:sp>
        <p:nvSpPr>
          <p:cNvPr id="3" name="Content Placeholder 2"/>
          <p:cNvSpPr>
            <a:spLocks noGrp="1"/>
          </p:cNvSpPr>
          <p:nvPr>
            <p:ph idx="1"/>
          </p:nvPr>
        </p:nvSpPr>
        <p:spPr>
          <a:xfrm>
            <a:off x="457180" y="2708920"/>
            <a:ext cx="8229600" cy="3284984"/>
          </a:xfrm>
        </p:spPr>
        <p:txBody>
          <a:bodyPr/>
          <a:lstStyle/>
          <a:p>
            <a:r>
              <a:rPr lang="en-CA" dirty="0" smtClean="0"/>
              <a:t>Recyclers</a:t>
            </a:r>
          </a:p>
          <a:p>
            <a:pPr lvl="1"/>
            <a:r>
              <a:rPr lang="en-CA" dirty="0" smtClean="0"/>
              <a:t>Saprophytes release digestive enzymes into organic material around them and break them down so that other organisms can use them</a:t>
            </a:r>
            <a:endParaRPr lang="en-CA" dirty="0"/>
          </a:p>
        </p:txBody>
      </p:sp>
      <p:sp>
        <p:nvSpPr>
          <p:cNvPr id="4" name="Title 1"/>
          <p:cNvSpPr txBox="1">
            <a:spLocks/>
          </p:cNvSpPr>
          <p:nvPr/>
        </p:nvSpPr>
        <p:spPr>
          <a:xfrm>
            <a:off x="457200" y="485800"/>
            <a:ext cx="822960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CA" dirty="0" smtClean="0">
                <a:solidFill>
                  <a:srgbClr val="FF0000"/>
                </a:solidFill>
              </a:rPr>
              <a:t>Application of Bacteria Reproduction</a:t>
            </a:r>
            <a:endParaRPr lang="en-CA" dirty="0">
              <a:solidFill>
                <a:srgbClr val="FF0000"/>
              </a:solidFill>
            </a:endParaRPr>
          </a:p>
        </p:txBody>
      </p:sp>
    </p:spTree>
    <p:extLst>
      <p:ext uri="{BB962C8B-B14F-4D97-AF65-F5344CB8AC3E}">
        <p14:creationId xmlns:p14="http://schemas.microsoft.com/office/powerpoint/2010/main" val="288696341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Bacteria as…</a:t>
            </a:r>
            <a:endParaRPr lang="en-CA" dirty="0"/>
          </a:p>
        </p:txBody>
      </p:sp>
      <p:sp>
        <p:nvSpPr>
          <p:cNvPr id="3" name="Content Placeholder 2"/>
          <p:cNvSpPr>
            <a:spLocks noGrp="1"/>
          </p:cNvSpPr>
          <p:nvPr>
            <p:ph idx="1"/>
          </p:nvPr>
        </p:nvSpPr>
        <p:spPr/>
        <p:txBody>
          <a:bodyPr/>
          <a:lstStyle/>
          <a:p>
            <a:r>
              <a:rPr lang="en-CA" dirty="0" smtClean="0"/>
              <a:t>Pollution controllers:</a:t>
            </a:r>
          </a:p>
          <a:p>
            <a:pPr lvl="1"/>
            <a:r>
              <a:rPr lang="en-CA" dirty="0" smtClean="0"/>
              <a:t>Work through bioremediation</a:t>
            </a:r>
          </a:p>
          <a:p>
            <a:pPr lvl="1"/>
            <a:r>
              <a:rPr lang="en-CA" dirty="0" smtClean="0"/>
              <a:t>1989 during an oil spill, fertilizer that would promote growth of the bacteria was sprayed on the shore and sand to consume the polluting hydrocarbons</a:t>
            </a:r>
            <a:endParaRPr lang="en-CA" dirty="0"/>
          </a:p>
        </p:txBody>
      </p:sp>
    </p:spTree>
    <p:extLst>
      <p:ext uri="{BB962C8B-B14F-4D97-AF65-F5344CB8AC3E}">
        <p14:creationId xmlns:p14="http://schemas.microsoft.com/office/powerpoint/2010/main" val="38321847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Bacteria as…</a:t>
            </a:r>
            <a:endParaRPr lang="en-CA" dirty="0"/>
          </a:p>
        </p:txBody>
      </p:sp>
      <p:sp>
        <p:nvSpPr>
          <p:cNvPr id="3" name="Content Placeholder 2"/>
          <p:cNvSpPr>
            <a:spLocks noGrp="1"/>
          </p:cNvSpPr>
          <p:nvPr>
            <p:ph idx="1"/>
          </p:nvPr>
        </p:nvSpPr>
        <p:spPr/>
        <p:txBody>
          <a:bodyPr/>
          <a:lstStyle/>
          <a:p>
            <a:r>
              <a:rPr lang="en-CA" dirty="0" smtClean="0"/>
              <a:t>Probiotic agents</a:t>
            </a:r>
            <a:endParaRPr lang="en-CA" dirty="0"/>
          </a:p>
          <a:p>
            <a:pPr lvl="1"/>
            <a:r>
              <a:rPr lang="en-CA" dirty="0" smtClean="0"/>
              <a:t>Means for life</a:t>
            </a:r>
          </a:p>
          <a:p>
            <a:pPr lvl="1"/>
            <a:r>
              <a:rPr lang="en-CA" dirty="0" smtClean="0"/>
              <a:t>Used to maintain health </a:t>
            </a:r>
          </a:p>
          <a:p>
            <a:pPr lvl="1"/>
            <a:r>
              <a:rPr lang="en-CA" dirty="0" smtClean="0"/>
              <a:t>May prevent disease</a:t>
            </a:r>
          </a:p>
        </p:txBody>
      </p:sp>
    </p:spTree>
    <p:extLst>
      <p:ext uri="{BB962C8B-B14F-4D97-AF65-F5344CB8AC3E}">
        <p14:creationId xmlns:p14="http://schemas.microsoft.com/office/powerpoint/2010/main" val="36786929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Bacteria as…</a:t>
            </a:r>
            <a:endParaRPr lang="en-CA" dirty="0"/>
          </a:p>
        </p:txBody>
      </p:sp>
      <p:sp>
        <p:nvSpPr>
          <p:cNvPr id="3" name="Content Placeholder 2"/>
          <p:cNvSpPr>
            <a:spLocks noGrp="1"/>
          </p:cNvSpPr>
          <p:nvPr>
            <p:ph idx="1"/>
          </p:nvPr>
        </p:nvSpPr>
        <p:spPr/>
        <p:txBody>
          <a:bodyPr/>
          <a:lstStyle/>
          <a:p>
            <a:r>
              <a:rPr lang="en-CA" dirty="0" smtClean="0"/>
              <a:t>Industry</a:t>
            </a:r>
          </a:p>
          <a:p>
            <a:pPr lvl="1"/>
            <a:r>
              <a:rPr lang="en-CA" dirty="0" smtClean="0"/>
              <a:t>Make enzymes that are useful in industrial processes</a:t>
            </a:r>
          </a:p>
          <a:p>
            <a:pPr lvl="1"/>
            <a:r>
              <a:rPr lang="en-CA" dirty="0" smtClean="0"/>
              <a:t>Industrial fermenters are used to harvest enzymes which are used to produce </a:t>
            </a:r>
            <a:r>
              <a:rPr lang="en-CA" smtClean="0"/>
              <a:t>consumer products</a:t>
            </a:r>
            <a:endParaRPr lang="en-CA"/>
          </a:p>
        </p:txBody>
      </p:sp>
    </p:spTree>
    <p:extLst>
      <p:ext uri="{BB962C8B-B14F-4D97-AF65-F5344CB8AC3E}">
        <p14:creationId xmlns:p14="http://schemas.microsoft.com/office/powerpoint/2010/main" val="18437325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pPr algn="ctr"/>
            <a:r>
              <a:rPr lang="en-CA" dirty="0" smtClean="0"/>
              <a:t>Reproduction In Microorganisms Lesson Outline </a:t>
            </a:r>
            <a:r>
              <a:rPr lang="en-CA" dirty="0" err="1" smtClean="0"/>
              <a:t>con’t</a:t>
            </a:r>
            <a:endParaRPr lang="en-CA" dirty="0"/>
          </a:p>
        </p:txBody>
      </p:sp>
      <p:sp>
        <p:nvSpPr>
          <p:cNvPr id="3" name="Content Placeholder 2"/>
          <p:cNvSpPr>
            <a:spLocks noGrp="1"/>
          </p:cNvSpPr>
          <p:nvPr>
            <p:ph idx="1"/>
          </p:nvPr>
        </p:nvSpPr>
        <p:spPr/>
        <p:txBody>
          <a:bodyPr>
            <a:normAutofit fontScale="85000" lnSpcReduction="20000"/>
          </a:bodyPr>
          <a:lstStyle/>
          <a:p>
            <a:pPr marL="0" indent="0">
              <a:buNone/>
            </a:pPr>
            <a:r>
              <a:rPr lang="en-CA" b="1" i="1" u="sng" dirty="0" smtClean="0"/>
              <a:t>Day 2: Skit Day</a:t>
            </a:r>
          </a:p>
          <a:p>
            <a:pPr marL="0" indent="0">
              <a:buNone/>
            </a:pPr>
            <a:r>
              <a:rPr lang="en-CA" dirty="0"/>
              <a:t>	</a:t>
            </a:r>
            <a:r>
              <a:rPr lang="en-CA" dirty="0" smtClean="0"/>
              <a:t>Students will be split into groups of 4 and will be assigned a type of microorganism and their reproduction.  They will come up with a skit/presentation/riddle on what type of microorganism they are without saying it.  </a:t>
            </a:r>
          </a:p>
          <a:p>
            <a:pPr marL="0" indent="0">
              <a:buNone/>
            </a:pPr>
            <a:endParaRPr lang="en-CA" dirty="0" smtClean="0"/>
          </a:p>
          <a:p>
            <a:pPr marL="0" indent="0">
              <a:buNone/>
            </a:pPr>
            <a:r>
              <a:rPr lang="en-CA" dirty="0" smtClean="0"/>
              <a:t>The class will guess who they are.</a:t>
            </a:r>
          </a:p>
          <a:p>
            <a:pPr marL="0" indent="0">
              <a:buNone/>
            </a:pPr>
            <a:endParaRPr lang="en-CA" dirty="0"/>
          </a:p>
          <a:p>
            <a:pPr marL="0" indent="0">
              <a:buNone/>
            </a:pPr>
            <a:r>
              <a:rPr lang="en-CA" dirty="0" smtClean="0"/>
              <a:t>Students will be evaluated on a one paragraph response explaining their skit, any metaphors they used, and whether they found this activity worth while. </a:t>
            </a:r>
          </a:p>
          <a:p>
            <a:pPr marL="0" indent="0">
              <a:buNone/>
            </a:pPr>
            <a:endParaRPr lang="en-CA" dirty="0"/>
          </a:p>
          <a:p>
            <a:pPr marL="0" indent="0">
              <a:buNone/>
            </a:pPr>
            <a:r>
              <a:rPr lang="en-CA" dirty="0" smtClean="0"/>
              <a:t>Expectation Met:</a:t>
            </a:r>
          </a:p>
          <a:p>
            <a:r>
              <a:rPr lang="en-CA" dirty="0"/>
              <a:t>C2.1 use appropriate terminology related </a:t>
            </a:r>
            <a:r>
              <a:rPr lang="en-CA" dirty="0" smtClean="0"/>
              <a:t>to microbiology</a:t>
            </a:r>
            <a:r>
              <a:rPr lang="en-CA" dirty="0"/>
              <a:t>, including, but not limited to: </a:t>
            </a:r>
            <a:r>
              <a:rPr lang="en-CA" i="1" dirty="0" smtClean="0"/>
              <a:t>fission, conjugation</a:t>
            </a:r>
            <a:r>
              <a:rPr lang="en-CA" i="1" dirty="0"/>
              <a:t>, phage, dormancy, </a:t>
            </a:r>
            <a:r>
              <a:rPr lang="en-CA" i="1" dirty="0" smtClean="0"/>
              <a:t>morphology, mycelium</a:t>
            </a:r>
            <a:r>
              <a:rPr lang="en-CA" i="1" dirty="0"/>
              <a:t>, spore, pathogen, </a:t>
            </a:r>
            <a:r>
              <a:rPr lang="en-CA" dirty="0"/>
              <a:t>and </a:t>
            </a:r>
            <a:r>
              <a:rPr lang="en-CA" i="1" dirty="0"/>
              <a:t>plasmid </a:t>
            </a:r>
            <a:endParaRPr lang="en-CA" dirty="0"/>
          </a:p>
        </p:txBody>
      </p:sp>
    </p:spTree>
    <p:extLst>
      <p:ext uri="{BB962C8B-B14F-4D97-AF65-F5344CB8AC3E}">
        <p14:creationId xmlns:p14="http://schemas.microsoft.com/office/powerpoint/2010/main" val="40161121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925"/>
            <a:ext cx="8229600" cy="1143000"/>
          </a:xfrm>
        </p:spPr>
        <p:txBody>
          <a:bodyPr/>
          <a:lstStyle/>
          <a:p>
            <a:pPr algn="ctr"/>
            <a:r>
              <a:rPr lang="en-CA" dirty="0" smtClean="0"/>
              <a:t>Websites Used:</a:t>
            </a:r>
            <a:endParaRPr lang="en-CA" dirty="0"/>
          </a:p>
        </p:txBody>
      </p:sp>
      <p:sp>
        <p:nvSpPr>
          <p:cNvPr id="3" name="Content Placeholder 2"/>
          <p:cNvSpPr>
            <a:spLocks noGrp="1"/>
          </p:cNvSpPr>
          <p:nvPr>
            <p:ph idx="1"/>
          </p:nvPr>
        </p:nvSpPr>
        <p:spPr>
          <a:xfrm>
            <a:off x="6896" y="836712"/>
            <a:ext cx="8856984" cy="5805264"/>
          </a:xfrm>
        </p:spPr>
        <p:txBody>
          <a:bodyPr>
            <a:noAutofit/>
          </a:bodyPr>
          <a:lstStyle/>
          <a:p>
            <a:r>
              <a:rPr lang="en-CA" sz="1100" dirty="0" smtClean="0"/>
              <a:t>http</a:t>
            </a:r>
            <a:r>
              <a:rPr lang="en-CA" sz="1100" dirty="0"/>
              <a:t>://</a:t>
            </a:r>
            <a:r>
              <a:rPr lang="en-CA" sz="1100" dirty="0" smtClean="0"/>
              <a:t>library.thinkquest.org/CR0212089/micr.htm</a:t>
            </a:r>
          </a:p>
          <a:p>
            <a:r>
              <a:rPr lang="en-CA" sz="1100" dirty="0"/>
              <a:t>http://www.skwirk.com/p-c_s-4_u-92_t-211_c-709/reproduction-of-microorganisms/nsw/reproduction-of-microorganisms/small-world-microbiology-/</a:t>
            </a:r>
            <a:r>
              <a:rPr lang="en-CA" sz="1100" dirty="0" smtClean="0"/>
              <a:t>microorganisms-what-are-they-</a:t>
            </a:r>
          </a:p>
          <a:p>
            <a:r>
              <a:rPr lang="en-CA" sz="1100" dirty="0"/>
              <a:t>http://www.google.ca/imgres?imgurl=http://www.ewart.org.uk/biology/pics/sexual.gif&amp;imgrefurl=http://www.ewart.org.uk/biology/index.php%3Fl%3D6&amp;usg=__bUlRNX_VkJgjxBa9q3eb3oW4hmI=&amp;h=217&amp;w=294&amp;sz=9&amp;hl=en&amp;start=21&amp;zoom=0&amp;tbnid=eoDGjl81SQmrMM:&amp;tbnh=85&amp;tbnw=115&amp;ei=ShEfTojnD8_ogQeB_IWUAw&amp;prev=/</a:t>
            </a:r>
            <a:r>
              <a:rPr lang="en-CA" sz="1100" dirty="0" smtClean="0"/>
              <a:t>search%3Fq%3Dsexual%2Breproduction%26hl%3Den%26rls%3Dcom.microsoft:en-ca:IE-SearchBox%26biw%3D1366%26bih%3D587%26tbm%3Disch&amp;itbs=1&amp;iact=hc&amp;vpx=724&amp;vpy=187&amp;dur=47&amp;hovh=85&amp;hovw=115&amp;tx=71&amp;ty=62&amp;page=2&amp;ndsp=21&amp;ved=1t:429,r:3,s:21&amp;biw=1366&amp;bih=587</a:t>
            </a:r>
          </a:p>
          <a:p>
            <a:r>
              <a:rPr lang="en-CA" sz="1100" dirty="0"/>
              <a:t>http://www.google.ca/imgres?imgurl=http://4.bp.blogspot.com/_eJlc8xrzGnU/TQCw1kRvkZI/AAAAAAAAAGY/k04DFdCWFXQ/s1600/binary%252Bfission.jpg&amp;imgrefurl=http://ieshermanosbilingual.blogspot.com/2010/12/reproduction.html&amp;usg=__RmKAQx_0534lovRE8psFizoxZ9g=&amp;h=630&amp;w=730&amp;sz=45&amp;hl=en&amp;start=0&amp;zoom=1&amp;tbnid=Dtc3BdybdZSR3M:&amp;tbnh=137&amp;tbnw=159&amp;ei=jhEfTqDlGsiSgQfQxcC2Aw&amp;prev=/search%3Fq%3Dasexual%2Breproduction%26hl%3Den%26rls%3Dcom.microsoft:en-ca:IE-SearchBox%26biw%3D1366%26bih%3D587%26tbm%3Disch&amp;itbs=1&amp;iact=rc&amp;dur=250&amp;page=1&amp;ndsp=19&amp;ved=1t:429,r:13,s:0&amp;tx=64&amp;ty=60</a:t>
            </a:r>
          </a:p>
          <a:p>
            <a:pPr marL="342900" lvl="1" indent="-342900">
              <a:buFont typeface="Arial" pitchFamily="34" charset="0"/>
              <a:buChar char="•"/>
            </a:pPr>
            <a:r>
              <a:rPr lang="en-CA" sz="1100" dirty="0" smtClean="0"/>
              <a:t>http</a:t>
            </a:r>
            <a:r>
              <a:rPr lang="en-CA" sz="1100" dirty="0"/>
              <a:t>://</a:t>
            </a:r>
            <a:r>
              <a:rPr lang="en-CA" sz="1100" dirty="0" smtClean="0"/>
              <a:t>www.biology-resources.com/drawing-paramecium-reproduction.html</a:t>
            </a:r>
          </a:p>
          <a:p>
            <a:pPr marL="342900" lvl="1" indent="-342900">
              <a:buFont typeface="Arial" pitchFamily="34" charset="0"/>
              <a:buChar char="•"/>
            </a:pPr>
            <a:r>
              <a:rPr lang="en-CA" sz="1100" dirty="0" smtClean="0"/>
              <a:t>http://</a:t>
            </a:r>
            <a:r>
              <a:rPr lang="en-CA" sz="1100" dirty="0"/>
              <a:t>www.google.ca/imgres?imgurl=http://buffonescience9.wikispaces.com/file/view/Bacterial_Conjugation_1.jpg/210343672/Bacterial_Conjugation_1.jpg&amp;imgrefurl=http://buffonescience9.wikispaces.com/UNIT%2B7%2B-%2BTaxonomy&amp;usg=__t5G_reK05VjganV_uUlgdqU6zRc=&amp;h=425&amp;w=435&amp;sz=42&amp;hl=en&amp;start=67&amp;zoom=1&amp;tbnid=WyUZFQeu3uGafM:&amp;tbnh=131&amp;tbnw=134&amp;ei=JRIfTrSeFJKcgQfj4O2tAw&amp;prev=/</a:t>
            </a:r>
            <a:r>
              <a:rPr lang="en-CA" sz="1100" dirty="0" smtClean="0"/>
              <a:t>search%3Fq%3Dconjugation%26hl%3Den%26rls%3Dcom.microsoft:en-ca:IE-SearchBox%26biw%3D1366%26bih%3D587%26tbm%3Disch&amp;itbs=1&amp;iact=rc&amp;dur=78&amp;page=4&amp;ndsp=22&amp;ved=1t:429,r:17,s:67&amp;tx=28&amp;ty=102</a:t>
            </a:r>
            <a:endParaRPr lang="en-CA" sz="1100" dirty="0"/>
          </a:p>
          <a:p>
            <a:pPr marL="342900" lvl="1" indent="-342900">
              <a:buFont typeface="Arial" pitchFamily="34" charset="0"/>
              <a:buChar char="•"/>
            </a:pPr>
            <a:r>
              <a:rPr lang="en-CA" sz="1100" dirty="0"/>
              <a:t>http://www.google.ca/imgres?imgurl=http://course1.winona.edu/kbates/Parasitology/Images/schizogony.jpg&amp;imgrefurl=http://course1.winona.edu/kbates/Parasitology/overhead2-03.htm&amp;usg=__EX47_5wT09Hkr10AePwqbrjZ_Gk=&amp;h=235&amp;w=670&amp;sz=19&amp;hl=en&amp;start=0&amp;zoom=1&amp;tbnid=Nc-w-Opw3G2yKM:&amp;tbnh=76&amp;tbnw=216&amp;ei=gRQfTu_tIpDUgAetg_iuAw&amp;prev=/search%3Fq%3Dschizogony%26um%3D1%26hl%3Den%26biw%3D1366%26bih%3D587%26tbm%3Disch&amp;um=1&amp;itbs=1&amp;iact=rc&amp;dur=156&amp;page=1&amp;ndsp=21&amp;ved=1t:429,r:0,s:0&amp;tx=134&amp;ty=51</a:t>
            </a:r>
          </a:p>
          <a:p>
            <a:pPr marL="342900" lvl="1" indent="-342900">
              <a:buFont typeface="Arial" pitchFamily="34" charset="0"/>
              <a:buChar char="•"/>
            </a:pPr>
            <a:r>
              <a:rPr lang="en-CA" sz="1100" dirty="0"/>
              <a:t>http://www.google.ca/imgres?imgurl=http://course1.winona.edu/kbates/Parasitology/Images/schizogony.jpg&amp;imgrefurl=http://course1.winona.edu/kbates/Parasitology/overhead2-03.htm&amp;usg=__EX47_5wT09Hkr10AePwqbrjZ_Gk=&amp;h=235&amp;w=670&amp;sz=19&amp;hl=en&amp;start=0&amp;zoom=1&amp;tbnid=Nc-w-Opw3G2yKM:&amp;tbnh=76&amp;tbnw=216&amp;ei=gRQfTu_tIpDUgAetg_iuAw&amp;prev=/search%3Fq%3Dschizogony%26um%3D1%26hl%3Den%26biw%3D1366%26bih%3D587%26tbm%3Disch&amp;um=1&amp;itbs=1&amp;iact=rc&amp;dur=156&amp;page=1&amp;ndsp=21&amp;ved=1t:429,r:0,s:0&amp;tx=134&amp;ty=51</a:t>
            </a:r>
          </a:p>
          <a:p>
            <a:pPr marL="0" indent="0">
              <a:buNone/>
            </a:pPr>
            <a:endParaRPr lang="en-CA" sz="1050" dirty="0"/>
          </a:p>
        </p:txBody>
      </p:sp>
    </p:spTree>
    <p:extLst>
      <p:ext uri="{BB962C8B-B14F-4D97-AF65-F5344CB8AC3E}">
        <p14:creationId xmlns:p14="http://schemas.microsoft.com/office/powerpoint/2010/main" val="16668392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pPr algn="ctr"/>
            <a:r>
              <a:rPr lang="en-CA" dirty="0" smtClean="0"/>
              <a:t>Reproduction In Microorganisms Lesson Outline </a:t>
            </a:r>
            <a:r>
              <a:rPr lang="en-CA" dirty="0" err="1" smtClean="0"/>
              <a:t>con’t</a:t>
            </a:r>
            <a:endParaRPr lang="en-CA" dirty="0"/>
          </a:p>
        </p:txBody>
      </p:sp>
      <p:sp>
        <p:nvSpPr>
          <p:cNvPr id="3" name="Content Placeholder 2"/>
          <p:cNvSpPr>
            <a:spLocks noGrp="1"/>
          </p:cNvSpPr>
          <p:nvPr>
            <p:ph idx="1"/>
          </p:nvPr>
        </p:nvSpPr>
        <p:spPr/>
        <p:txBody>
          <a:bodyPr>
            <a:normAutofit fontScale="70000" lnSpcReduction="20000"/>
          </a:bodyPr>
          <a:lstStyle/>
          <a:p>
            <a:pPr marL="0" indent="0">
              <a:buNone/>
            </a:pPr>
            <a:endParaRPr lang="en-CA" b="1" i="1" u="sng" dirty="0" smtClean="0"/>
          </a:p>
          <a:p>
            <a:pPr marL="0" indent="0">
              <a:buNone/>
            </a:pPr>
            <a:r>
              <a:rPr lang="en-CA" b="1" i="1" u="sng" dirty="0" smtClean="0"/>
              <a:t>Day 3: Gizmo</a:t>
            </a:r>
          </a:p>
          <a:p>
            <a:pPr marL="0" indent="0">
              <a:buNone/>
            </a:pPr>
            <a:r>
              <a:rPr lang="en-CA" dirty="0" smtClean="0"/>
              <a:t>	Computer library day where students will be working on the reproduction of different microorganisms gizmo.</a:t>
            </a:r>
          </a:p>
          <a:p>
            <a:pPr marL="0" indent="0">
              <a:buNone/>
            </a:pPr>
            <a:endParaRPr lang="en-CA" dirty="0"/>
          </a:p>
          <a:p>
            <a:pPr marL="0" indent="0">
              <a:buNone/>
            </a:pPr>
            <a:r>
              <a:rPr lang="en-CA" dirty="0" smtClean="0">
                <a:hlinkClick r:id="rId2"/>
              </a:rPr>
              <a:t>www.explorelearning.com</a:t>
            </a:r>
            <a:endParaRPr lang="en-CA" dirty="0" smtClean="0"/>
          </a:p>
          <a:p>
            <a:pPr marL="0" indent="0">
              <a:buNone/>
            </a:pPr>
            <a:r>
              <a:rPr lang="en-CA" dirty="0" smtClean="0"/>
              <a:t>Browse Gizmo-&gt; Browse by province </a:t>
            </a:r>
            <a:r>
              <a:rPr lang="en-CA" dirty="0" smtClean="0">
                <a:sym typeface="Wingdings" pitchFamily="2" charset="2"/>
              </a:rPr>
              <a:t> Ontario  11</a:t>
            </a:r>
            <a:r>
              <a:rPr lang="en-CA" baseline="30000" dirty="0" smtClean="0">
                <a:sym typeface="Wingdings" pitchFamily="2" charset="2"/>
              </a:rPr>
              <a:t>th</a:t>
            </a:r>
            <a:r>
              <a:rPr lang="en-CA" dirty="0" smtClean="0">
                <a:sym typeface="Wingdings" pitchFamily="2" charset="2"/>
              </a:rPr>
              <a:t> Grade Biology College Prep  Microbiology  C3.5  (workbook and answers can be downloaded from here) </a:t>
            </a:r>
            <a:endParaRPr lang="en-CA" dirty="0" smtClean="0"/>
          </a:p>
          <a:p>
            <a:pPr marL="0" indent="0">
              <a:buNone/>
            </a:pPr>
            <a:endParaRPr lang="en-CA" dirty="0"/>
          </a:p>
          <a:p>
            <a:pPr marL="0" indent="0">
              <a:buNone/>
            </a:pPr>
            <a:r>
              <a:rPr lang="en-CA" dirty="0" smtClean="0"/>
              <a:t>Students will be evaluated on the workbook provided.</a:t>
            </a:r>
          </a:p>
          <a:p>
            <a:pPr marL="0" indent="0">
              <a:buNone/>
            </a:pPr>
            <a:endParaRPr lang="en-CA" dirty="0" smtClean="0"/>
          </a:p>
          <a:p>
            <a:pPr marL="0" indent="0">
              <a:buNone/>
            </a:pPr>
            <a:r>
              <a:rPr lang="en-CA" dirty="0" smtClean="0"/>
              <a:t>Expectation met:</a:t>
            </a:r>
            <a:endParaRPr lang="en-CA" dirty="0"/>
          </a:p>
          <a:p>
            <a:pPr marL="0" indent="0">
              <a:buNone/>
            </a:pPr>
            <a:r>
              <a:rPr lang="en-CA" dirty="0"/>
              <a:t>C.3.5: describe how different viruses, bacteria, and fungi can affect host organisms, and how those effects are normally treated or prevented (e.g., hepatitis viruses can damage the liver, but vaccinations can prevent infections; streptococcus bacteria can cause respiratory infections, which are treated with antibiotics; ringworm is a fungal infection of the skin, treated with fungicides)</a:t>
            </a:r>
          </a:p>
          <a:p>
            <a:pPr marL="0" indent="0">
              <a:buNone/>
            </a:pPr>
            <a:endParaRPr lang="en-CA" dirty="0"/>
          </a:p>
        </p:txBody>
      </p:sp>
    </p:spTree>
    <p:extLst>
      <p:ext uri="{BB962C8B-B14F-4D97-AF65-F5344CB8AC3E}">
        <p14:creationId xmlns:p14="http://schemas.microsoft.com/office/powerpoint/2010/main" val="23415312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Rubric for written paragraph</a:t>
            </a:r>
            <a:endParaRPr lang="en-CA" dirty="0"/>
          </a:p>
        </p:txBody>
      </p:sp>
      <p:graphicFrame>
        <p:nvGraphicFramePr>
          <p:cNvPr id="4" name="Table 3"/>
          <p:cNvGraphicFramePr>
            <a:graphicFrameLocks noGrp="1"/>
          </p:cNvGraphicFramePr>
          <p:nvPr>
            <p:extLst>
              <p:ext uri="{D42A27DB-BD31-4B8C-83A1-F6EECF244321}">
                <p14:modId xmlns:p14="http://schemas.microsoft.com/office/powerpoint/2010/main" val="4240570077"/>
              </p:ext>
            </p:extLst>
          </p:nvPr>
        </p:nvGraphicFramePr>
        <p:xfrm>
          <a:off x="611560" y="1733667"/>
          <a:ext cx="7632848" cy="4431637"/>
        </p:xfrm>
        <a:graphic>
          <a:graphicData uri="http://schemas.openxmlformats.org/drawingml/2006/table">
            <a:tbl>
              <a:tblPr firstRow="1" firstCol="1" bandRow="1">
                <a:tableStyleId>{5C22544A-7EE6-4342-B048-85BDC9FD1C3A}</a:tableStyleId>
              </a:tblPr>
              <a:tblGrid>
                <a:gridCol w="1602929"/>
                <a:gridCol w="1531193"/>
                <a:gridCol w="1531193"/>
                <a:gridCol w="1531193"/>
                <a:gridCol w="1436340"/>
              </a:tblGrid>
              <a:tr h="286005">
                <a:tc>
                  <a:txBody>
                    <a:bodyPr/>
                    <a:lstStyle/>
                    <a:p>
                      <a:pPr algn="ctr">
                        <a:lnSpc>
                          <a:spcPct val="115000"/>
                        </a:lnSpc>
                        <a:spcAft>
                          <a:spcPts val="0"/>
                        </a:spcAft>
                      </a:pPr>
                      <a:r>
                        <a:rPr lang="en-CA" sz="1200">
                          <a:effectLst/>
                        </a:rPr>
                        <a:t>Category</a:t>
                      </a:r>
                      <a:endParaRPr lang="en-CA" sz="1800">
                        <a:effectLst/>
                        <a:latin typeface="Calibri"/>
                        <a:ea typeface="Calibri"/>
                        <a:cs typeface="Times New Roman"/>
                      </a:endParaRPr>
                    </a:p>
                  </a:txBody>
                  <a:tcPr marL="68580" marR="68580" marT="0" marB="0"/>
                </a:tc>
                <a:tc>
                  <a:txBody>
                    <a:bodyPr/>
                    <a:lstStyle/>
                    <a:p>
                      <a:pPr algn="ctr">
                        <a:lnSpc>
                          <a:spcPct val="115000"/>
                        </a:lnSpc>
                        <a:spcAft>
                          <a:spcPts val="0"/>
                        </a:spcAft>
                      </a:pPr>
                      <a:r>
                        <a:rPr lang="en-CA" sz="1200" dirty="0">
                          <a:effectLst/>
                        </a:rPr>
                        <a:t>Level 1</a:t>
                      </a:r>
                      <a:endParaRPr lang="en-CA" sz="20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CA" sz="1200" dirty="0">
                          <a:effectLst/>
                        </a:rPr>
                        <a:t>Level 2</a:t>
                      </a:r>
                      <a:endParaRPr lang="en-CA" sz="20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CA" sz="1200" dirty="0">
                          <a:effectLst/>
                        </a:rPr>
                        <a:t>Level 3</a:t>
                      </a:r>
                      <a:endParaRPr lang="en-CA" sz="20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CA" sz="1200" dirty="0">
                          <a:effectLst/>
                        </a:rPr>
                        <a:t>Level 4</a:t>
                      </a:r>
                      <a:endParaRPr lang="en-CA" sz="2000" dirty="0">
                        <a:effectLst/>
                        <a:latin typeface="Calibri"/>
                        <a:ea typeface="Calibri"/>
                        <a:cs typeface="Times New Roman"/>
                      </a:endParaRPr>
                    </a:p>
                  </a:txBody>
                  <a:tcPr marL="68580" marR="68580" marT="0" marB="0"/>
                </a:tc>
              </a:tr>
              <a:tr h="2090259">
                <a:tc>
                  <a:txBody>
                    <a:bodyPr/>
                    <a:lstStyle/>
                    <a:p>
                      <a:pPr algn="ctr">
                        <a:lnSpc>
                          <a:spcPct val="115000"/>
                        </a:lnSpc>
                        <a:spcAft>
                          <a:spcPts val="0"/>
                        </a:spcAft>
                      </a:pPr>
                      <a:r>
                        <a:rPr lang="en-CA" sz="1200">
                          <a:effectLst/>
                        </a:rPr>
                        <a:t>Commmunication</a:t>
                      </a:r>
                      <a:endParaRPr lang="en-CA" sz="1800">
                        <a:effectLst/>
                      </a:endParaRPr>
                    </a:p>
                    <a:p>
                      <a:pPr algn="ctr">
                        <a:lnSpc>
                          <a:spcPct val="115000"/>
                        </a:lnSpc>
                        <a:spcAft>
                          <a:spcPts val="0"/>
                        </a:spcAft>
                      </a:pPr>
                      <a:r>
                        <a:rPr lang="en-CA" sz="1200">
                          <a:effectLst/>
                        </a:rPr>
                        <a:t> </a:t>
                      </a:r>
                      <a:endParaRPr lang="en-CA" sz="1800">
                        <a:effectLst/>
                      </a:endParaRPr>
                    </a:p>
                    <a:p>
                      <a:pPr algn="ctr">
                        <a:lnSpc>
                          <a:spcPct val="115000"/>
                        </a:lnSpc>
                        <a:spcAft>
                          <a:spcPts val="0"/>
                        </a:spcAft>
                      </a:pPr>
                      <a:r>
                        <a:rPr lang="en-CA" sz="1200">
                          <a:effectLst/>
                        </a:rPr>
                        <a:t> </a:t>
                      </a:r>
                      <a:endParaRPr lang="en-CA" sz="1800">
                        <a:effectLst/>
                      </a:endParaRPr>
                    </a:p>
                    <a:p>
                      <a:pPr algn="ctr">
                        <a:lnSpc>
                          <a:spcPct val="115000"/>
                        </a:lnSpc>
                        <a:spcAft>
                          <a:spcPts val="0"/>
                        </a:spcAft>
                      </a:pPr>
                      <a:r>
                        <a:rPr lang="en-CA" sz="1200">
                          <a:effectLst/>
                        </a:rPr>
                        <a:t>/5</a:t>
                      </a:r>
                      <a:endParaRPr lang="en-CA" sz="1800">
                        <a:effectLst/>
                        <a:latin typeface="Calibri"/>
                        <a:ea typeface="Calibri"/>
                        <a:cs typeface="Times New Roman"/>
                      </a:endParaRPr>
                    </a:p>
                  </a:txBody>
                  <a:tcPr marL="68580" marR="68580" marT="0" marB="0"/>
                </a:tc>
                <a:tc>
                  <a:txBody>
                    <a:bodyPr/>
                    <a:lstStyle/>
                    <a:p>
                      <a:pPr>
                        <a:lnSpc>
                          <a:spcPct val="115000"/>
                        </a:lnSpc>
                        <a:spcAft>
                          <a:spcPts val="0"/>
                        </a:spcAft>
                      </a:pPr>
                      <a:r>
                        <a:rPr lang="en-CA" sz="1200" dirty="0">
                          <a:effectLst/>
                        </a:rPr>
                        <a:t>Students  communicated with no clarity, were unable to explain the concept and any metaphors used.</a:t>
                      </a:r>
                      <a:endParaRPr lang="en-CA" sz="2000" dirty="0">
                        <a:effectLst/>
                      </a:endParaRPr>
                    </a:p>
                    <a:p>
                      <a:pPr algn="ctr">
                        <a:lnSpc>
                          <a:spcPct val="115000"/>
                        </a:lnSpc>
                        <a:spcAft>
                          <a:spcPts val="0"/>
                        </a:spcAft>
                      </a:pPr>
                      <a:r>
                        <a:rPr lang="en-CA" sz="1200" dirty="0">
                          <a:effectLst/>
                        </a:rPr>
                        <a:t> </a:t>
                      </a:r>
                      <a:endParaRPr lang="en-CA" sz="2000" dirty="0">
                        <a:effectLst/>
                      </a:endParaRPr>
                    </a:p>
                    <a:p>
                      <a:pPr>
                        <a:lnSpc>
                          <a:spcPct val="115000"/>
                        </a:lnSpc>
                        <a:spcAft>
                          <a:spcPts val="0"/>
                        </a:spcAft>
                      </a:pPr>
                      <a:r>
                        <a:rPr lang="en-CA" sz="1200" dirty="0">
                          <a:effectLst/>
                        </a:rPr>
                        <a:t>Many grammatical errors in written work.</a:t>
                      </a:r>
                      <a:endParaRPr lang="en-CA" sz="2000" dirty="0">
                        <a:effectLst/>
                      </a:endParaRPr>
                    </a:p>
                    <a:p>
                      <a:pPr algn="ctr">
                        <a:lnSpc>
                          <a:spcPct val="115000"/>
                        </a:lnSpc>
                        <a:spcAft>
                          <a:spcPts val="0"/>
                        </a:spcAft>
                      </a:pPr>
                      <a:r>
                        <a:rPr lang="en-CA" sz="1200" dirty="0">
                          <a:effectLst/>
                        </a:rPr>
                        <a:t> </a:t>
                      </a:r>
                      <a:endParaRPr lang="en-CA" sz="2000" dirty="0">
                        <a:effectLst/>
                      </a:endParaRPr>
                    </a:p>
                    <a:p>
                      <a:pPr algn="ctr">
                        <a:lnSpc>
                          <a:spcPct val="115000"/>
                        </a:lnSpc>
                        <a:spcAft>
                          <a:spcPts val="0"/>
                        </a:spcAft>
                      </a:pPr>
                      <a:r>
                        <a:rPr lang="en-CA" sz="1200" dirty="0">
                          <a:effectLst/>
                        </a:rPr>
                        <a:t> </a:t>
                      </a:r>
                      <a:endParaRPr lang="en-CA" sz="2000" dirty="0">
                        <a:effectLst/>
                        <a:latin typeface="Calibri"/>
                        <a:ea typeface="Calibri"/>
                        <a:cs typeface="Times New Roman"/>
                      </a:endParaRPr>
                    </a:p>
                  </a:txBody>
                  <a:tcPr marL="68580" marR="68580" marT="0" marB="0"/>
                </a:tc>
                <a:tc>
                  <a:txBody>
                    <a:bodyPr/>
                    <a:lstStyle/>
                    <a:p>
                      <a:pPr>
                        <a:lnSpc>
                          <a:spcPct val="115000"/>
                        </a:lnSpc>
                        <a:spcAft>
                          <a:spcPts val="0"/>
                        </a:spcAft>
                      </a:pPr>
                      <a:r>
                        <a:rPr lang="en-CA" sz="1200" dirty="0">
                          <a:effectLst/>
                        </a:rPr>
                        <a:t>Students communicated with little clarity, were able to slightly explain the concept and any metaphors used.</a:t>
                      </a:r>
                      <a:endParaRPr lang="en-CA" sz="2000" dirty="0">
                        <a:effectLst/>
                      </a:endParaRPr>
                    </a:p>
                    <a:p>
                      <a:pPr algn="ctr">
                        <a:lnSpc>
                          <a:spcPct val="115000"/>
                        </a:lnSpc>
                        <a:spcAft>
                          <a:spcPts val="0"/>
                        </a:spcAft>
                      </a:pPr>
                      <a:r>
                        <a:rPr lang="en-CA" sz="1200" dirty="0">
                          <a:effectLst/>
                        </a:rPr>
                        <a:t> </a:t>
                      </a:r>
                      <a:endParaRPr lang="en-CA" sz="2000" dirty="0">
                        <a:effectLst/>
                      </a:endParaRPr>
                    </a:p>
                    <a:p>
                      <a:pPr>
                        <a:lnSpc>
                          <a:spcPct val="115000"/>
                        </a:lnSpc>
                        <a:spcAft>
                          <a:spcPts val="0"/>
                        </a:spcAft>
                      </a:pPr>
                      <a:r>
                        <a:rPr lang="en-CA" sz="1200" dirty="0">
                          <a:effectLst/>
                        </a:rPr>
                        <a:t>Many grammatical errors in written work.</a:t>
                      </a:r>
                      <a:endParaRPr lang="en-CA" sz="2000" dirty="0">
                        <a:effectLst/>
                      </a:endParaRPr>
                    </a:p>
                    <a:p>
                      <a:pPr algn="ctr">
                        <a:lnSpc>
                          <a:spcPct val="115000"/>
                        </a:lnSpc>
                        <a:spcAft>
                          <a:spcPts val="0"/>
                        </a:spcAft>
                      </a:pPr>
                      <a:r>
                        <a:rPr lang="en-CA" sz="1200" dirty="0">
                          <a:effectLst/>
                        </a:rPr>
                        <a:t> </a:t>
                      </a:r>
                      <a:endParaRPr lang="en-CA" sz="2000" dirty="0">
                        <a:effectLst/>
                      </a:endParaRPr>
                    </a:p>
                    <a:p>
                      <a:pPr algn="ctr">
                        <a:lnSpc>
                          <a:spcPct val="115000"/>
                        </a:lnSpc>
                        <a:spcAft>
                          <a:spcPts val="0"/>
                        </a:spcAft>
                      </a:pPr>
                      <a:r>
                        <a:rPr lang="en-CA" sz="1200" dirty="0">
                          <a:effectLst/>
                        </a:rPr>
                        <a:t> </a:t>
                      </a:r>
                      <a:endParaRPr lang="en-CA" sz="2000" dirty="0">
                        <a:effectLst/>
                        <a:latin typeface="Calibri"/>
                        <a:ea typeface="Calibri"/>
                        <a:cs typeface="Times New Roman"/>
                      </a:endParaRPr>
                    </a:p>
                  </a:txBody>
                  <a:tcPr marL="68580" marR="68580" marT="0" marB="0"/>
                </a:tc>
                <a:tc>
                  <a:txBody>
                    <a:bodyPr/>
                    <a:lstStyle/>
                    <a:p>
                      <a:pPr>
                        <a:lnSpc>
                          <a:spcPct val="115000"/>
                        </a:lnSpc>
                        <a:spcAft>
                          <a:spcPts val="0"/>
                        </a:spcAft>
                      </a:pPr>
                      <a:r>
                        <a:rPr lang="en-CA" sz="1200" dirty="0">
                          <a:effectLst/>
                        </a:rPr>
                        <a:t>Students communicated with clarity, were able to explain the concept and metaphors used.</a:t>
                      </a:r>
                      <a:endParaRPr lang="en-CA" sz="2000" dirty="0">
                        <a:effectLst/>
                      </a:endParaRPr>
                    </a:p>
                    <a:p>
                      <a:pPr algn="ctr">
                        <a:lnSpc>
                          <a:spcPct val="115000"/>
                        </a:lnSpc>
                        <a:spcAft>
                          <a:spcPts val="0"/>
                        </a:spcAft>
                      </a:pPr>
                      <a:r>
                        <a:rPr lang="en-CA" sz="1200" dirty="0">
                          <a:effectLst/>
                        </a:rPr>
                        <a:t> </a:t>
                      </a:r>
                      <a:endParaRPr lang="en-CA" sz="2000" dirty="0">
                        <a:effectLst/>
                      </a:endParaRPr>
                    </a:p>
                    <a:p>
                      <a:pPr>
                        <a:lnSpc>
                          <a:spcPct val="115000"/>
                        </a:lnSpc>
                        <a:spcAft>
                          <a:spcPts val="0"/>
                        </a:spcAft>
                      </a:pPr>
                      <a:r>
                        <a:rPr lang="en-CA" sz="1200" dirty="0">
                          <a:effectLst/>
                        </a:rPr>
                        <a:t>Few grammatical errors in written work.</a:t>
                      </a:r>
                      <a:endParaRPr lang="en-CA" sz="2000" dirty="0">
                        <a:effectLst/>
                      </a:endParaRPr>
                    </a:p>
                    <a:p>
                      <a:pPr algn="ctr">
                        <a:lnSpc>
                          <a:spcPct val="115000"/>
                        </a:lnSpc>
                        <a:spcAft>
                          <a:spcPts val="0"/>
                        </a:spcAft>
                      </a:pPr>
                      <a:r>
                        <a:rPr lang="en-CA" sz="1200" dirty="0">
                          <a:effectLst/>
                        </a:rPr>
                        <a:t> </a:t>
                      </a:r>
                      <a:endParaRPr lang="en-CA" sz="2000" dirty="0">
                        <a:effectLst/>
                      </a:endParaRPr>
                    </a:p>
                    <a:p>
                      <a:pPr algn="ctr">
                        <a:lnSpc>
                          <a:spcPct val="115000"/>
                        </a:lnSpc>
                        <a:spcAft>
                          <a:spcPts val="0"/>
                        </a:spcAft>
                      </a:pPr>
                      <a:r>
                        <a:rPr lang="en-CA" sz="1200" dirty="0">
                          <a:effectLst/>
                        </a:rPr>
                        <a:t> </a:t>
                      </a:r>
                      <a:endParaRPr lang="en-CA" sz="2000" dirty="0">
                        <a:effectLst/>
                        <a:latin typeface="Calibri"/>
                        <a:ea typeface="Calibri"/>
                        <a:cs typeface="Times New Roman"/>
                      </a:endParaRPr>
                    </a:p>
                  </a:txBody>
                  <a:tcPr marL="68580" marR="68580" marT="0" marB="0"/>
                </a:tc>
                <a:tc>
                  <a:txBody>
                    <a:bodyPr/>
                    <a:lstStyle/>
                    <a:p>
                      <a:pPr>
                        <a:lnSpc>
                          <a:spcPct val="115000"/>
                        </a:lnSpc>
                        <a:spcAft>
                          <a:spcPts val="0"/>
                        </a:spcAft>
                      </a:pPr>
                      <a:r>
                        <a:rPr lang="en-CA" sz="1200" dirty="0">
                          <a:effectLst/>
                        </a:rPr>
                        <a:t>Students communicated with great clarity, is able to explain the concept and metaphors used.</a:t>
                      </a:r>
                      <a:endParaRPr lang="en-CA" sz="2000" dirty="0">
                        <a:effectLst/>
                      </a:endParaRPr>
                    </a:p>
                    <a:p>
                      <a:pPr algn="ctr">
                        <a:lnSpc>
                          <a:spcPct val="115000"/>
                        </a:lnSpc>
                        <a:spcAft>
                          <a:spcPts val="0"/>
                        </a:spcAft>
                      </a:pPr>
                      <a:r>
                        <a:rPr lang="en-CA" sz="1200" dirty="0">
                          <a:effectLst/>
                        </a:rPr>
                        <a:t> </a:t>
                      </a:r>
                      <a:endParaRPr lang="en-CA" sz="2000" dirty="0">
                        <a:effectLst/>
                      </a:endParaRPr>
                    </a:p>
                    <a:p>
                      <a:pPr>
                        <a:lnSpc>
                          <a:spcPct val="115000"/>
                        </a:lnSpc>
                        <a:spcAft>
                          <a:spcPts val="0"/>
                        </a:spcAft>
                      </a:pPr>
                      <a:r>
                        <a:rPr lang="en-CA" sz="1200" dirty="0">
                          <a:effectLst/>
                        </a:rPr>
                        <a:t>No grammatical errors in written work.</a:t>
                      </a:r>
                      <a:endParaRPr lang="en-CA" sz="2000" dirty="0">
                        <a:effectLst/>
                      </a:endParaRPr>
                    </a:p>
                    <a:p>
                      <a:pPr algn="ctr">
                        <a:lnSpc>
                          <a:spcPct val="115000"/>
                        </a:lnSpc>
                        <a:spcAft>
                          <a:spcPts val="0"/>
                        </a:spcAft>
                      </a:pPr>
                      <a:r>
                        <a:rPr lang="en-CA" sz="1200" dirty="0">
                          <a:effectLst/>
                        </a:rPr>
                        <a:t> </a:t>
                      </a:r>
                      <a:endParaRPr lang="en-CA" sz="2000" dirty="0">
                        <a:effectLst/>
                      </a:endParaRPr>
                    </a:p>
                    <a:p>
                      <a:pPr algn="ctr">
                        <a:lnSpc>
                          <a:spcPct val="115000"/>
                        </a:lnSpc>
                        <a:spcAft>
                          <a:spcPts val="0"/>
                        </a:spcAft>
                      </a:pPr>
                      <a:r>
                        <a:rPr lang="en-CA" sz="1200" dirty="0">
                          <a:effectLst/>
                        </a:rPr>
                        <a:t> </a:t>
                      </a:r>
                      <a:endParaRPr lang="en-CA" sz="2000" dirty="0">
                        <a:effectLst/>
                        <a:latin typeface="Calibri"/>
                        <a:ea typeface="Calibri"/>
                        <a:cs typeface="Times New Roman"/>
                      </a:endParaRPr>
                    </a:p>
                  </a:txBody>
                  <a:tcPr marL="68580" marR="68580" marT="0" marB="0"/>
                </a:tc>
              </a:tr>
              <a:tr h="1425101">
                <a:tc>
                  <a:txBody>
                    <a:bodyPr/>
                    <a:lstStyle/>
                    <a:p>
                      <a:pPr algn="ctr">
                        <a:lnSpc>
                          <a:spcPct val="115000"/>
                        </a:lnSpc>
                        <a:spcAft>
                          <a:spcPts val="0"/>
                        </a:spcAft>
                      </a:pPr>
                      <a:r>
                        <a:rPr lang="en-CA" sz="1200" dirty="0">
                          <a:effectLst/>
                        </a:rPr>
                        <a:t>Making Connection</a:t>
                      </a:r>
                      <a:endParaRPr lang="en-CA" sz="1800" dirty="0">
                        <a:effectLst/>
                      </a:endParaRPr>
                    </a:p>
                    <a:p>
                      <a:pPr algn="ctr">
                        <a:lnSpc>
                          <a:spcPct val="115000"/>
                        </a:lnSpc>
                        <a:spcAft>
                          <a:spcPts val="0"/>
                        </a:spcAft>
                      </a:pPr>
                      <a:r>
                        <a:rPr lang="en-CA" sz="1200" dirty="0">
                          <a:effectLst/>
                        </a:rPr>
                        <a:t> </a:t>
                      </a:r>
                      <a:endParaRPr lang="en-CA" sz="1800" dirty="0">
                        <a:effectLst/>
                      </a:endParaRPr>
                    </a:p>
                    <a:p>
                      <a:pPr algn="ctr">
                        <a:lnSpc>
                          <a:spcPct val="115000"/>
                        </a:lnSpc>
                        <a:spcAft>
                          <a:spcPts val="0"/>
                        </a:spcAft>
                      </a:pPr>
                      <a:r>
                        <a:rPr lang="en-CA" sz="1200" dirty="0">
                          <a:effectLst/>
                        </a:rPr>
                        <a:t>/5</a:t>
                      </a:r>
                      <a:endParaRPr lang="en-CA" sz="18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CA" sz="1200">
                          <a:effectLst/>
                        </a:rPr>
                        <a:t>Students were unable to apply concept learned in class to task at hand with no problems.</a:t>
                      </a:r>
                      <a:endParaRPr lang="en-CA" sz="2000">
                        <a:effectLst/>
                        <a:latin typeface="Calibri"/>
                        <a:ea typeface="Calibri"/>
                        <a:cs typeface="Times New Roman"/>
                      </a:endParaRPr>
                    </a:p>
                  </a:txBody>
                  <a:tcPr marL="68580" marR="68580" marT="0" marB="0"/>
                </a:tc>
                <a:tc>
                  <a:txBody>
                    <a:bodyPr/>
                    <a:lstStyle/>
                    <a:p>
                      <a:pPr algn="ctr">
                        <a:lnSpc>
                          <a:spcPct val="115000"/>
                        </a:lnSpc>
                        <a:spcAft>
                          <a:spcPts val="0"/>
                        </a:spcAft>
                      </a:pPr>
                      <a:r>
                        <a:rPr lang="en-CA" sz="1200">
                          <a:effectLst/>
                        </a:rPr>
                        <a:t>Students were able to apply concept learned in class to task at hand with many problems.</a:t>
                      </a:r>
                      <a:endParaRPr lang="en-CA" sz="2000">
                        <a:effectLst/>
                        <a:latin typeface="Calibri"/>
                        <a:ea typeface="Calibri"/>
                        <a:cs typeface="Times New Roman"/>
                      </a:endParaRPr>
                    </a:p>
                  </a:txBody>
                  <a:tcPr marL="68580" marR="68580" marT="0" marB="0"/>
                </a:tc>
                <a:tc>
                  <a:txBody>
                    <a:bodyPr/>
                    <a:lstStyle/>
                    <a:p>
                      <a:pPr algn="ctr">
                        <a:lnSpc>
                          <a:spcPct val="115000"/>
                        </a:lnSpc>
                        <a:spcAft>
                          <a:spcPts val="0"/>
                        </a:spcAft>
                      </a:pPr>
                      <a:r>
                        <a:rPr lang="en-CA" sz="1200">
                          <a:effectLst/>
                        </a:rPr>
                        <a:t>Students were able to apply concept learned in class to task at hand with a few problems.</a:t>
                      </a:r>
                      <a:endParaRPr lang="en-CA" sz="2000">
                        <a:effectLst/>
                        <a:latin typeface="Calibri"/>
                        <a:ea typeface="Calibri"/>
                        <a:cs typeface="Times New Roman"/>
                      </a:endParaRPr>
                    </a:p>
                  </a:txBody>
                  <a:tcPr marL="68580" marR="68580" marT="0" marB="0"/>
                </a:tc>
                <a:tc>
                  <a:txBody>
                    <a:bodyPr/>
                    <a:lstStyle/>
                    <a:p>
                      <a:pPr>
                        <a:lnSpc>
                          <a:spcPct val="115000"/>
                        </a:lnSpc>
                        <a:spcAft>
                          <a:spcPts val="0"/>
                        </a:spcAft>
                      </a:pPr>
                      <a:r>
                        <a:rPr lang="en-CA" sz="1200" dirty="0">
                          <a:effectLst/>
                        </a:rPr>
                        <a:t>Students were able to apply concept learned in class to task at hand with no problems.</a:t>
                      </a:r>
                      <a:endParaRPr lang="en-CA" sz="20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2813026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Misconceptions</a:t>
            </a:r>
            <a:endParaRPr lang="en-CA" dirty="0"/>
          </a:p>
        </p:txBody>
      </p:sp>
      <p:sp>
        <p:nvSpPr>
          <p:cNvPr id="3" name="Content Placeholder 2"/>
          <p:cNvSpPr>
            <a:spLocks noGrp="1"/>
          </p:cNvSpPr>
          <p:nvPr>
            <p:ph idx="1"/>
          </p:nvPr>
        </p:nvSpPr>
        <p:spPr>
          <a:xfrm>
            <a:off x="0" y="1988840"/>
            <a:ext cx="9036496" cy="4525963"/>
          </a:xfrm>
        </p:spPr>
        <p:txBody>
          <a:bodyPr/>
          <a:lstStyle/>
          <a:p>
            <a:r>
              <a:rPr lang="en-CA" dirty="0" smtClean="0"/>
              <a:t>Students confuse the different types of reproductions and the stages</a:t>
            </a:r>
          </a:p>
          <a:p>
            <a:r>
              <a:rPr lang="en-CA" dirty="0" smtClean="0"/>
              <a:t>All microorganisms reproduce via </a:t>
            </a:r>
            <a:r>
              <a:rPr lang="en-CA" dirty="0" err="1" smtClean="0"/>
              <a:t>lyctic</a:t>
            </a:r>
            <a:r>
              <a:rPr lang="en-CA" dirty="0" smtClean="0"/>
              <a:t>/lysogenic cycle</a:t>
            </a:r>
          </a:p>
          <a:p>
            <a:r>
              <a:rPr lang="en-CA" dirty="0" smtClean="0"/>
              <a:t>All microorganisms are non- living</a:t>
            </a:r>
          </a:p>
          <a:p>
            <a:r>
              <a:rPr lang="en-CA" dirty="0"/>
              <a:t>A</a:t>
            </a:r>
            <a:r>
              <a:rPr lang="en-CA" dirty="0" smtClean="0"/>
              <a:t>ll microorganisms are harmful</a:t>
            </a:r>
          </a:p>
          <a:p>
            <a:r>
              <a:rPr lang="en-CA" dirty="0" smtClean="0"/>
              <a:t>When we are healthy our bodies are free of any and all microorganisms</a:t>
            </a:r>
            <a:endParaRPr lang="en-CA" dirty="0"/>
          </a:p>
        </p:txBody>
      </p:sp>
    </p:spTree>
    <p:extLst>
      <p:ext uri="{BB962C8B-B14F-4D97-AF65-F5344CB8AC3E}">
        <p14:creationId xmlns:p14="http://schemas.microsoft.com/office/powerpoint/2010/main" val="34327718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59632" y="1484784"/>
            <a:ext cx="7848600" cy="1927225"/>
          </a:xfrm>
        </p:spPr>
        <p:txBody>
          <a:bodyPr/>
          <a:lstStyle/>
          <a:p>
            <a:r>
              <a:rPr lang="en-CA" dirty="0" smtClean="0"/>
              <a:t>Reproduction in Microorganisms</a:t>
            </a:r>
            <a:endParaRPr lang="en-CA" dirty="0"/>
          </a:p>
        </p:txBody>
      </p:sp>
      <p:pic>
        <p:nvPicPr>
          <p:cNvPr id="1026" name="Picture 2" descr="http://t0.gstatic.com/images?q=tbn:ANd9GcRLNKf7xE-yEMQazisEaWdmzWYu1ZWbxxTRCxtauW4bhupYl4VtH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4149080"/>
            <a:ext cx="2949676" cy="220941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t2.gstatic.com/images?q=tbn:ANd9GcR8Pncmx1VwOECBZXS043ik7kSM5pqy16reO6ipjnC2FhIM3on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4149080"/>
            <a:ext cx="3516726" cy="2232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05998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Recall:</a:t>
            </a:r>
            <a:endParaRPr lang="en-CA" dirty="0"/>
          </a:p>
        </p:txBody>
      </p:sp>
      <p:sp>
        <p:nvSpPr>
          <p:cNvPr id="3" name="Content Placeholder 2"/>
          <p:cNvSpPr>
            <a:spLocks noGrp="1"/>
          </p:cNvSpPr>
          <p:nvPr>
            <p:ph idx="1"/>
          </p:nvPr>
        </p:nvSpPr>
        <p:spPr/>
        <p:txBody>
          <a:bodyPr>
            <a:normAutofit/>
          </a:bodyPr>
          <a:lstStyle/>
          <a:p>
            <a:pPr marL="0" indent="0">
              <a:buNone/>
            </a:pPr>
            <a:r>
              <a:rPr lang="en-CA" dirty="0" smtClean="0"/>
              <a:t>Microorganisms are:</a:t>
            </a:r>
          </a:p>
          <a:p>
            <a:r>
              <a:rPr lang="en-CA" dirty="0" smtClean="0"/>
              <a:t>very </a:t>
            </a:r>
            <a:r>
              <a:rPr lang="en-CA" dirty="0"/>
              <a:t>tiny one-celled </a:t>
            </a:r>
            <a:r>
              <a:rPr lang="en-CA" dirty="0" smtClean="0"/>
              <a:t>organisms </a:t>
            </a:r>
          </a:p>
          <a:p>
            <a:r>
              <a:rPr lang="en-CA" dirty="0" smtClean="0"/>
              <a:t>found </a:t>
            </a:r>
            <a:r>
              <a:rPr lang="en-CA" dirty="0"/>
              <a:t>in all living things, plants and </a:t>
            </a:r>
            <a:r>
              <a:rPr lang="en-CA" dirty="0" smtClean="0"/>
              <a:t>animal</a:t>
            </a:r>
          </a:p>
          <a:p>
            <a:r>
              <a:rPr lang="en-CA" dirty="0" smtClean="0"/>
              <a:t>can </a:t>
            </a:r>
            <a:r>
              <a:rPr lang="en-CA" dirty="0"/>
              <a:t>live in the air, on land, and in fresh or salt water </a:t>
            </a:r>
            <a:r>
              <a:rPr lang="en-CA" dirty="0" smtClean="0"/>
              <a:t>environments</a:t>
            </a:r>
          </a:p>
          <a:p>
            <a:r>
              <a:rPr lang="en-CA" dirty="0" smtClean="0"/>
              <a:t>some are pathogenic (harmful </a:t>
            </a:r>
            <a:r>
              <a:rPr lang="en-CA" dirty="0"/>
              <a:t>and causes </a:t>
            </a:r>
            <a:r>
              <a:rPr lang="en-CA" dirty="0" smtClean="0"/>
              <a:t>diseases), </a:t>
            </a:r>
            <a:r>
              <a:rPr lang="en-CA" dirty="0"/>
              <a:t>but </a:t>
            </a:r>
            <a:r>
              <a:rPr lang="en-CA" dirty="0" smtClean="0"/>
              <a:t>some are </a:t>
            </a:r>
            <a:r>
              <a:rPr lang="en-CA" dirty="0"/>
              <a:t>needed for </a:t>
            </a:r>
            <a:r>
              <a:rPr lang="en-CA" dirty="0" smtClean="0"/>
              <a:t>survival</a:t>
            </a:r>
          </a:p>
          <a:p>
            <a:endParaRPr lang="en-CA" dirty="0"/>
          </a:p>
        </p:txBody>
      </p:sp>
    </p:spTree>
    <p:extLst>
      <p:ext uri="{BB962C8B-B14F-4D97-AF65-F5344CB8AC3E}">
        <p14:creationId xmlns:p14="http://schemas.microsoft.com/office/powerpoint/2010/main" val="8187346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Types of Reproduction</a:t>
            </a:r>
            <a:endParaRPr lang="en-CA" dirty="0"/>
          </a:p>
        </p:txBody>
      </p:sp>
      <p:sp>
        <p:nvSpPr>
          <p:cNvPr id="3" name="Content Placeholder 2"/>
          <p:cNvSpPr>
            <a:spLocks noGrp="1"/>
          </p:cNvSpPr>
          <p:nvPr>
            <p:ph idx="1"/>
          </p:nvPr>
        </p:nvSpPr>
        <p:spPr/>
        <p:txBody>
          <a:bodyPr>
            <a:normAutofit/>
          </a:bodyPr>
          <a:lstStyle/>
          <a:p>
            <a:r>
              <a:rPr lang="en-CA" sz="3200" dirty="0" smtClean="0"/>
              <a:t>process of generating offspring</a:t>
            </a:r>
          </a:p>
          <a:p>
            <a:r>
              <a:rPr lang="en-CA" sz="3200" dirty="0" smtClean="0"/>
              <a:t>two types: </a:t>
            </a:r>
          </a:p>
          <a:p>
            <a:pPr lvl="1"/>
            <a:r>
              <a:rPr lang="en-CA" sz="2400" i="1" u="sng" dirty="0"/>
              <a:t>Sexual</a:t>
            </a:r>
            <a:r>
              <a:rPr lang="en-CA" sz="2400" dirty="0"/>
              <a:t>: </a:t>
            </a:r>
            <a:r>
              <a:rPr lang="en-CA" sz="2400" dirty="0" smtClean="0"/>
              <a:t>two </a:t>
            </a:r>
            <a:r>
              <a:rPr lang="en-CA" sz="2400" dirty="0"/>
              <a:t>cells, one from each parent, </a:t>
            </a:r>
            <a:r>
              <a:rPr lang="en-CA" sz="2400" dirty="0" smtClean="0"/>
              <a:t>to </a:t>
            </a:r>
            <a:r>
              <a:rPr lang="en-CA" sz="2400" dirty="0"/>
              <a:t>form a </a:t>
            </a:r>
            <a:r>
              <a:rPr lang="en-CA" sz="2400" dirty="0" smtClean="0"/>
              <a:t>new organism</a:t>
            </a:r>
          </a:p>
          <a:p>
            <a:pPr lvl="1"/>
            <a:r>
              <a:rPr lang="en-CA" sz="2400" i="1" u="sng" dirty="0" smtClean="0"/>
              <a:t>Asexual</a:t>
            </a:r>
            <a:r>
              <a:rPr lang="en-CA" sz="2400" dirty="0" smtClean="0"/>
              <a:t>: cells from only one parent are used, offspring are identical</a:t>
            </a:r>
          </a:p>
          <a:p>
            <a:r>
              <a:rPr lang="en-CA" sz="3200" dirty="0" smtClean="0"/>
              <a:t>microorganisms can reproduce sexually and asexually</a:t>
            </a:r>
          </a:p>
          <a:p>
            <a:endParaRPr lang="en-CA" dirty="0"/>
          </a:p>
        </p:txBody>
      </p:sp>
    </p:spTree>
    <p:extLst>
      <p:ext uri="{BB962C8B-B14F-4D97-AF65-F5344CB8AC3E}">
        <p14:creationId xmlns:p14="http://schemas.microsoft.com/office/powerpoint/2010/main" val="161802535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161</TotalTime>
  <Words>1015</Words>
  <Application>Microsoft Office PowerPoint</Application>
  <PresentationFormat>On-screen Show (4:3)</PresentationFormat>
  <Paragraphs>253</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Clarity</vt:lpstr>
      <vt:lpstr>Reproduction in Microorganisms</vt:lpstr>
      <vt:lpstr>Reproduction In Microorganisms Lesson Outline</vt:lpstr>
      <vt:lpstr>Reproduction In Microorganisms Lesson Outline con’t</vt:lpstr>
      <vt:lpstr>Reproduction In Microorganisms Lesson Outline con’t</vt:lpstr>
      <vt:lpstr>Rubric for written paragraph</vt:lpstr>
      <vt:lpstr>Misconceptions</vt:lpstr>
      <vt:lpstr>Reproduction in Microorganisms</vt:lpstr>
      <vt:lpstr>Recall:</vt:lpstr>
      <vt:lpstr>Types of Reproduction</vt:lpstr>
      <vt:lpstr>Sexual Reproduction</vt:lpstr>
      <vt:lpstr>Asexual Reproduction</vt:lpstr>
      <vt:lpstr>Archae and Bacteria</vt:lpstr>
      <vt:lpstr>Archae and Bacteria con’t</vt:lpstr>
      <vt:lpstr>Archae and Bacteria con’t</vt:lpstr>
      <vt:lpstr>Archae and Bacteria con’t</vt:lpstr>
      <vt:lpstr>Archae and Bacteria Con’t</vt:lpstr>
      <vt:lpstr>Protozoa</vt:lpstr>
      <vt:lpstr>PowerPoint Presentation</vt:lpstr>
      <vt:lpstr>Fungi</vt:lpstr>
      <vt:lpstr>PowerPoint Presentation</vt:lpstr>
      <vt:lpstr>Fungi con’t</vt:lpstr>
      <vt:lpstr>Viruses</vt:lpstr>
      <vt:lpstr>Viruses cont</vt:lpstr>
      <vt:lpstr>PowerPoint Presentation</vt:lpstr>
      <vt:lpstr>LYCTIC CYCLE (recreate the chart and complete diagrams in your notes)</vt:lpstr>
      <vt:lpstr>Bacteria as…</vt:lpstr>
      <vt:lpstr>Bacteria as…</vt:lpstr>
      <vt:lpstr>Bacteria as…</vt:lpstr>
      <vt:lpstr>Bacteria as…</vt:lpstr>
      <vt:lpstr>Websites Used:</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Reproduction in Microorganisms</dc:title>
  <dc:creator>Marta</dc:creator>
  <cp:lastModifiedBy>Marta</cp:lastModifiedBy>
  <cp:revision>28</cp:revision>
  <dcterms:created xsi:type="dcterms:W3CDTF">2011-07-14T15:17:09Z</dcterms:created>
  <dcterms:modified xsi:type="dcterms:W3CDTF">2011-07-18T13:08:00Z</dcterms:modified>
</cp:coreProperties>
</file>